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2"/>
  </p:notesMasterIdLst>
  <p:sldIdLst>
    <p:sldId id="256" r:id="rId5"/>
    <p:sldId id="257" r:id="rId6"/>
    <p:sldId id="258" r:id="rId7"/>
    <p:sldId id="485" r:id="rId8"/>
    <p:sldId id="375" r:id="rId9"/>
    <p:sldId id="479" r:id="rId10"/>
    <p:sldId id="315" r:id="rId11"/>
    <p:sldId id="474" r:id="rId12"/>
    <p:sldId id="463" r:id="rId13"/>
    <p:sldId id="481" r:id="rId14"/>
    <p:sldId id="477" r:id="rId15"/>
    <p:sldId id="259" r:id="rId16"/>
    <p:sldId id="484" r:id="rId17"/>
    <p:sldId id="272" r:id="rId18"/>
    <p:sldId id="260" r:id="rId19"/>
    <p:sldId id="274" r:id="rId20"/>
    <p:sldId id="271" r:id="rId21"/>
    <p:sldId id="268" r:id="rId22"/>
    <p:sldId id="476" r:id="rId23"/>
    <p:sldId id="261" r:id="rId24"/>
    <p:sldId id="486" r:id="rId25"/>
    <p:sldId id="267" r:id="rId26"/>
    <p:sldId id="269" r:id="rId27"/>
    <p:sldId id="487" r:id="rId28"/>
    <p:sldId id="270" r:id="rId29"/>
    <p:sldId id="482" r:id="rId30"/>
    <p:sldId id="483" r:id="rId31"/>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6D7D"/>
    <a:srgbClr val="2690A8"/>
    <a:srgbClr val="217084"/>
    <a:srgbClr val="6BB2C2"/>
    <a:srgbClr val="DAA6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0BC821-5565-4B74-AAD1-9818A671C7A6}" v="1" dt="2025-05-01T19:30:18.9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123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yann O'Connor" userId="5d755cec-48ff-4bc9-9446-77e2123915d3" providerId="ADAL" clId="{030BC821-5565-4B74-AAD1-9818A671C7A6}"/>
    <pc:docChg chg="delSld modSld modNotesMaster">
      <pc:chgData name="Maryann O'Connor" userId="5d755cec-48ff-4bc9-9446-77e2123915d3" providerId="ADAL" clId="{030BC821-5565-4B74-AAD1-9818A671C7A6}" dt="2025-05-01T19:31:08.153" v="10" actId="20577"/>
      <pc:docMkLst>
        <pc:docMk/>
      </pc:docMkLst>
      <pc:sldChg chg="modSp mod">
        <pc:chgData name="Maryann O'Connor" userId="5d755cec-48ff-4bc9-9446-77e2123915d3" providerId="ADAL" clId="{030BC821-5565-4B74-AAD1-9818A671C7A6}" dt="2025-05-01T19:31:08.153" v="10" actId="20577"/>
        <pc:sldMkLst>
          <pc:docMk/>
          <pc:sldMk cId="2630781611" sldId="256"/>
        </pc:sldMkLst>
        <pc:spChg chg="mod">
          <ac:chgData name="Maryann O'Connor" userId="5d755cec-48ff-4bc9-9446-77e2123915d3" providerId="ADAL" clId="{030BC821-5565-4B74-AAD1-9818A671C7A6}" dt="2025-05-01T19:31:08.153" v="10" actId="20577"/>
          <ac:spMkLst>
            <pc:docMk/>
            <pc:sldMk cId="2630781611" sldId="256"/>
            <ac:spMk id="5" creationId="{ADF19F49-FF1B-97CB-A19C-51A19AFA754E}"/>
          </ac:spMkLst>
        </pc:spChg>
      </pc:sldChg>
      <pc:sldChg chg="modSp mod">
        <pc:chgData name="Maryann O'Connor" userId="5d755cec-48ff-4bc9-9446-77e2123915d3" providerId="ADAL" clId="{030BC821-5565-4B74-AAD1-9818A671C7A6}" dt="2025-05-01T19:30:10.483" v="3" actId="20577"/>
        <pc:sldMkLst>
          <pc:docMk/>
          <pc:sldMk cId="3464507365" sldId="257"/>
        </pc:sldMkLst>
        <pc:spChg chg="mod">
          <ac:chgData name="Maryann O'Connor" userId="5d755cec-48ff-4bc9-9446-77e2123915d3" providerId="ADAL" clId="{030BC821-5565-4B74-AAD1-9818A671C7A6}" dt="2025-05-01T19:30:10.483" v="3" actId="20577"/>
          <ac:spMkLst>
            <pc:docMk/>
            <pc:sldMk cId="3464507365" sldId="257"/>
            <ac:spMk id="3" creationId="{5F885E76-2A53-0AE9-21F4-CE23D2595FAB}"/>
          </ac:spMkLst>
        </pc:spChg>
      </pc:sldChg>
      <pc:sldChg chg="del">
        <pc:chgData name="Maryann O'Connor" userId="5d755cec-48ff-4bc9-9446-77e2123915d3" providerId="ADAL" clId="{030BC821-5565-4B74-AAD1-9818A671C7A6}" dt="2025-05-01T19:29:53.250" v="0" actId="2696"/>
        <pc:sldMkLst>
          <pc:docMk/>
          <pc:sldMk cId="2469863348" sldId="262"/>
        </pc:sldMkLst>
      </pc:sldChg>
      <pc:sldChg chg="del">
        <pc:chgData name="Maryann O'Connor" userId="5d755cec-48ff-4bc9-9446-77e2123915d3" providerId="ADAL" clId="{030BC821-5565-4B74-AAD1-9818A671C7A6}" dt="2025-05-01T19:29:55.396" v="1" actId="2696"/>
        <pc:sldMkLst>
          <pc:docMk/>
          <pc:sldMk cId="3257196506" sldId="263"/>
        </pc:sldMkLst>
      </pc:sldChg>
      <pc:sldChg chg="del">
        <pc:chgData name="Maryann O'Connor" userId="5d755cec-48ff-4bc9-9446-77e2123915d3" providerId="ADAL" clId="{030BC821-5565-4B74-AAD1-9818A671C7A6}" dt="2025-05-01T19:29:58.165" v="2" actId="2696"/>
        <pc:sldMkLst>
          <pc:docMk/>
          <pc:sldMk cId="3794559766" sldId="26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8"/>
          </a:xfrm>
          <a:prstGeom prst="rect">
            <a:avLst/>
          </a:prstGeom>
        </p:spPr>
        <p:txBody>
          <a:bodyPr vert="horz" lIns="96658" tIns="48330" rIns="96658" bIns="48330" rtlCol="0"/>
          <a:lstStyle>
            <a:lvl1pPr algn="l">
              <a:defRPr sz="1300"/>
            </a:lvl1pPr>
          </a:lstStyle>
          <a:p>
            <a:endParaRPr lang="en-US"/>
          </a:p>
        </p:txBody>
      </p:sp>
      <p:sp>
        <p:nvSpPr>
          <p:cNvPr id="3" name="Date Placeholder 2"/>
          <p:cNvSpPr>
            <a:spLocks noGrp="1"/>
          </p:cNvSpPr>
          <p:nvPr>
            <p:ph type="dt" idx="1"/>
          </p:nvPr>
        </p:nvSpPr>
        <p:spPr>
          <a:xfrm>
            <a:off x="4143588" y="0"/>
            <a:ext cx="3169920" cy="481728"/>
          </a:xfrm>
          <a:prstGeom prst="rect">
            <a:avLst/>
          </a:prstGeom>
        </p:spPr>
        <p:txBody>
          <a:bodyPr vert="horz" lIns="96658" tIns="48330" rIns="96658" bIns="48330" rtlCol="0"/>
          <a:lstStyle>
            <a:lvl1pPr algn="r">
              <a:defRPr sz="1300"/>
            </a:lvl1pPr>
          </a:lstStyle>
          <a:p>
            <a:fld id="{7997939D-9D5E-4F3C-95C5-F075FE89928A}" type="datetimeFigureOut">
              <a:rPr lang="en-US" smtClean="0"/>
              <a:t>5/1/2025</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58" tIns="48330" rIns="96658" bIns="48330" rtlCol="0" anchor="ctr"/>
          <a:lstStyle/>
          <a:p>
            <a:endParaRPr lang="en-US"/>
          </a:p>
        </p:txBody>
      </p:sp>
      <p:sp>
        <p:nvSpPr>
          <p:cNvPr id="5" name="Notes Placeholder 4"/>
          <p:cNvSpPr>
            <a:spLocks noGrp="1"/>
          </p:cNvSpPr>
          <p:nvPr>
            <p:ph type="body" sz="quarter" idx="3"/>
          </p:nvPr>
        </p:nvSpPr>
        <p:spPr>
          <a:xfrm>
            <a:off x="731521" y="4620579"/>
            <a:ext cx="5852160" cy="3780473"/>
          </a:xfrm>
          <a:prstGeom prst="rect">
            <a:avLst/>
          </a:prstGeom>
        </p:spPr>
        <p:txBody>
          <a:bodyPr vert="horz" lIns="96658" tIns="48330" rIns="96658" bIns="4833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6"/>
            <a:ext cx="3169920" cy="481727"/>
          </a:xfrm>
          <a:prstGeom prst="rect">
            <a:avLst/>
          </a:prstGeom>
        </p:spPr>
        <p:txBody>
          <a:bodyPr vert="horz" lIns="96658" tIns="48330" rIns="96658" bIns="48330" rtlCol="0" anchor="b"/>
          <a:lstStyle>
            <a:lvl1pPr algn="l">
              <a:defRPr sz="1300"/>
            </a:lvl1pPr>
          </a:lstStyle>
          <a:p>
            <a:endParaRPr lang="en-US"/>
          </a:p>
        </p:txBody>
      </p:sp>
      <p:sp>
        <p:nvSpPr>
          <p:cNvPr id="7" name="Slide Number Placeholder 6"/>
          <p:cNvSpPr>
            <a:spLocks noGrp="1"/>
          </p:cNvSpPr>
          <p:nvPr>
            <p:ph type="sldNum" sz="quarter" idx="5"/>
          </p:nvPr>
        </p:nvSpPr>
        <p:spPr>
          <a:xfrm>
            <a:off x="4143588" y="9119476"/>
            <a:ext cx="3169920" cy="481727"/>
          </a:xfrm>
          <a:prstGeom prst="rect">
            <a:avLst/>
          </a:prstGeom>
        </p:spPr>
        <p:txBody>
          <a:bodyPr vert="horz" lIns="96658" tIns="48330" rIns="96658" bIns="48330" rtlCol="0" anchor="b"/>
          <a:lstStyle>
            <a:lvl1pPr algn="r">
              <a:defRPr sz="1300"/>
            </a:lvl1pPr>
          </a:lstStyle>
          <a:p>
            <a:fld id="{1A07DA71-3475-4F7F-AEDA-BD971E651585}" type="slidenum">
              <a:rPr lang="en-US" smtClean="0"/>
              <a:t>‹#›</a:t>
            </a:fld>
            <a:endParaRPr lang="en-US"/>
          </a:p>
        </p:txBody>
      </p:sp>
    </p:spTree>
    <p:extLst>
      <p:ext uri="{BB962C8B-B14F-4D97-AF65-F5344CB8AC3E}">
        <p14:creationId xmlns:p14="http://schemas.microsoft.com/office/powerpoint/2010/main" val="31489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07DA71-3475-4F7F-AEDA-BD971E651585}" type="slidenum">
              <a:rPr lang="en-US" smtClean="0"/>
              <a:t>1</a:t>
            </a:fld>
            <a:endParaRPr lang="en-US"/>
          </a:p>
        </p:txBody>
      </p:sp>
    </p:spTree>
    <p:extLst>
      <p:ext uri="{BB962C8B-B14F-4D97-AF65-F5344CB8AC3E}">
        <p14:creationId xmlns:p14="http://schemas.microsoft.com/office/powerpoint/2010/main" val="2802592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8FACB-3E90-4356-4081-9851D5BB12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95A577-B9E2-9F7D-FBAB-80C339E1A2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B8F61E-52D0-696C-AC9A-A1FFDEB9836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8E6EC50-0EFB-9EE7-2D14-ECC25B2D1C86}"/>
              </a:ext>
            </a:extLst>
          </p:cNvPr>
          <p:cNvSpPr>
            <a:spLocks noGrp="1"/>
          </p:cNvSpPr>
          <p:nvPr>
            <p:ph type="sldNum" sz="quarter" idx="5"/>
          </p:nvPr>
        </p:nvSpPr>
        <p:spPr/>
        <p:txBody>
          <a:bodyPr/>
          <a:lstStyle/>
          <a:p>
            <a:fld id="{1A07DA71-3475-4F7F-AEDA-BD971E651585}" type="slidenum">
              <a:rPr lang="en-US" smtClean="0"/>
              <a:t>13</a:t>
            </a:fld>
            <a:endParaRPr lang="en-US"/>
          </a:p>
        </p:txBody>
      </p:sp>
    </p:spTree>
    <p:extLst>
      <p:ext uri="{BB962C8B-B14F-4D97-AF65-F5344CB8AC3E}">
        <p14:creationId xmlns:p14="http://schemas.microsoft.com/office/powerpoint/2010/main" val="1478079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07DA71-3475-4F7F-AEDA-BD971E651585}" type="slidenum">
              <a:rPr lang="en-US" smtClean="0"/>
              <a:t>14</a:t>
            </a:fld>
            <a:endParaRPr lang="en-US"/>
          </a:p>
        </p:txBody>
      </p:sp>
    </p:spTree>
    <p:extLst>
      <p:ext uri="{BB962C8B-B14F-4D97-AF65-F5344CB8AC3E}">
        <p14:creationId xmlns:p14="http://schemas.microsoft.com/office/powerpoint/2010/main" val="2015118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07DA71-3475-4F7F-AEDA-BD971E651585}" type="slidenum">
              <a:rPr lang="en-US" smtClean="0"/>
              <a:t>15</a:t>
            </a:fld>
            <a:endParaRPr lang="en-US"/>
          </a:p>
        </p:txBody>
      </p:sp>
    </p:spTree>
    <p:extLst>
      <p:ext uri="{BB962C8B-B14F-4D97-AF65-F5344CB8AC3E}">
        <p14:creationId xmlns:p14="http://schemas.microsoft.com/office/powerpoint/2010/main" val="3033654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D1494-C55A-E769-15E5-CCA096070A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50A4A5-C40A-68AE-170D-56085EF9AB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BFED00-891B-FEAC-6F56-682BD1B3BA8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332A5A7-8AA1-40AA-C599-5E05EA1424CF}"/>
              </a:ext>
            </a:extLst>
          </p:cNvPr>
          <p:cNvSpPr>
            <a:spLocks noGrp="1"/>
          </p:cNvSpPr>
          <p:nvPr>
            <p:ph type="sldNum" sz="quarter" idx="5"/>
          </p:nvPr>
        </p:nvSpPr>
        <p:spPr/>
        <p:txBody>
          <a:bodyPr/>
          <a:lstStyle/>
          <a:p>
            <a:fld id="{1A07DA71-3475-4F7F-AEDA-BD971E651585}" type="slidenum">
              <a:rPr lang="en-US" smtClean="0"/>
              <a:t>16</a:t>
            </a:fld>
            <a:endParaRPr lang="en-US"/>
          </a:p>
        </p:txBody>
      </p:sp>
    </p:spTree>
    <p:extLst>
      <p:ext uri="{BB962C8B-B14F-4D97-AF65-F5344CB8AC3E}">
        <p14:creationId xmlns:p14="http://schemas.microsoft.com/office/powerpoint/2010/main" val="136487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07DA71-3475-4F7F-AEDA-BD971E651585}" type="slidenum">
              <a:rPr lang="en-US" smtClean="0"/>
              <a:t>17</a:t>
            </a:fld>
            <a:endParaRPr lang="en-US"/>
          </a:p>
        </p:txBody>
      </p:sp>
    </p:spTree>
    <p:extLst>
      <p:ext uri="{BB962C8B-B14F-4D97-AF65-F5344CB8AC3E}">
        <p14:creationId xmlns:p14="http://schemas.microsoft.com/office/powerpoint/2010/main" val="714860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07DA71-3475-4F7F-AEDA-BD971E651585}" type="slidenum">
              <a:rPr lang="en-US" smtClean="0"/>
              <a:t>18</a:t>
            </a:fld>
            <a:endParaRPr lang="en-US"/>
          </a:p>
        </p:txBody>
      </p:sp>
    </p:spTree>
    <p:extLst>
      <p:ext uri="{BB962C8B-B14F-4D97-AF65-F5344CB8AC3E}">
        <p14:creationId xmlns:p14="http://schemas.microsoft.com/office/powerpoint/2010/main" val="18339249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07DA71-3475-4F7F-AEDA-BD971E651585}" type="slidenum">
              <a:rPr lang="en-US" smtClean="0"/>
              <a:t>20</a:t>
            </a:fld>
            <a:endParaRPr lang="en-US"/>
          </a:p>
        </p:txBody>
      </p:sp>
    </p:spTree>
    <p:extLst>
      <p:ext uri="{BB962C8B-B14F-4D97-AF65-F5344CB8AC3E}">
        <p14:creationId xmlns:p14="http://schemas.microsoft.com/office/powerpoint/2010/main" val="1545058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454E6-E1E4-B02E-6417-C1CC563CC0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84FDBC-F97E-0B42-C79A-0D017DE33E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6A5C9E-69AA-9C43-BFD3-AA90A1AC27F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3B0C037-418D-58CF-20E9-CDA2355669FA}"/>
              </a:ext>
            </a:extLst>
          </p:cNvPr>
          <p:cNvSpPr>
            <a:spLocks noGrp="1"/>
          </p:cNvSpPr>
          <p:nvPr>
            <p:ph type="sldNum" sz="quarter" idx="5"/>
          </p:nvPr>
        </p:nvSpPr>
        <p:spPr/>
        <p:txBody>
          <a:bodyPr/>
          <a:lstStyle/>
          <a:p>
            <a:fld id="{1A07DA71-3475-4F7F-AEDA-BD971E651585}" type="slidenum">
              <a:rPr lang="en-US" smtClean="0"/>
              <a:t>21</a:t>
            </a:fld>
            <a:endParaRPr lang="en-US"/>
          </a:p>
        </p:txBody>
      </p:sp>
    </p:spTree>
    <p:extLst>
      <p:ext uri="{BB962C8B-B14F-4D97-AF65-F5344CB8AC3E}">
        <p14:creationId xmlns:p14="http://schemas.microsoft.com/office/powerpoint/2010/main" val="28448065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07DA71-3475-4F7F-AEDA-BD971E651585}" type="slidenum">
              <a:rPr lang="en-US" smtClean="0"/>
              <a:t>22</a:t>
            </a:fld>
            <a:endParaRPr lang="en-US"/>
          </a:p>
        </p:txBody>
      </p:sp>
    </p:spTree>
    <p:extLst>
      <p:ext uri="{BB962C8B-B14F-4D97-AF65-F5344CB8AC3E}">
        <p14:creationId xmlns:p14="http://schemas.microsoft.com/office/powerpoint/2010/main" val="29983568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07DA71-3475-4F7F-AEDA-BD971E651585}" type="slidenum">
              <a:rPr lang="en-US" smtClean="0"/>
              <a:t>23</a:t>
            </a:fld>
            <a:endParaRPr lang="en-US"/>
          </a:p>
        </p:txBody>
      </p:sp>
    </p:spTree>
    <p:extLst>
      <p:ext uri="{BB962C8B-B14F-4D97-AF65-F5344CB8AC3E}">
        <p14:creationId xmlns:p14="http://schemas.microsoft.com/office/powerpoint/2010/main" val="4079251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07DA71-3475-4F7F-AEDA-BD971E651585}" type="slidenum">
              <a:rPr lang="en-US" smtClean="0"/>
              <a:t>2</a:t>
            </a:fld>
            <a:endParaRPr lang="en-US"/>
          </a:p>
        </p:txBody>
      </p:sp>
    </p:spTree>
    <p:extLst>
      <p:ext uri="{BB962C8B-B14F-4D97-AF65-F5344CB8AC3E}">
        <p14:creationId xmlns:p14="http://schemas.microsoft.com/office/powerpoint/2010/main" val="7154337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581A5-E35E-19B7-98B0-6347A355AA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9561BB-E5E9-6CA7-B43C-E193050FD9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A203AF-69BA-1444-BF2D-34BD93C4222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BDB832D-CCB6-632F-DCD5-5F214222AC01}"/>
              </a:ext>
            </a:extLst>
          </p:cNvPr>
          <p:cNvSpPr>
            <a:spLocks noGrp="1"/>
          </p:cNvSpPr>
          <p:nvPr>
            <p:ph type="sldNum" sz="quarter" idx="5"/>
          </p:nvPr>
        </p:nvSpPr>
        <p:spPr/>
        <p:txBody>
          <a:bodyPr/>
          <a:lstStyle/>
          <a:p>
            <a:fld id="{1A07DA71-3475-4F7F-AEDA-BD971E651585}" type="slidenum">
              <a:rPr lang="en-US" smtClean="0"/>
              <a:t>24</a:t>
            </a:fld>
            <a:endParaRPr lang="en-US"/>
          </a:p>
        </p:txBody>
      </p:sp>
    </p:spTree>
    <p:extLst>
      <p:ext uri="{BB962C8B-B14F-4D97-AF65-F5344CB8AC3E}">
        <p14:creationId xmlns:p14="http://schemas.microsoft.com/office/powerpoint/2010/main" val="29757656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07DA71-3475-4F7F-AEDA-BD971E651585}" type="slidenum">
              <a:rPr lang="en-US" smtClean="0"/>
              <a:t>25</a:t>
            </a:fld>
            <a:endParaRPr lang="en-US"/>
          </a:p>
        </p:txBody>
      </p:sp>
    </p:spTree>
    <p:extLst>
      <p:ext uri="{BB962C8B-B14F-4D97-AF65-F5344CB8AC3E}">
        <p14:creationId xmlns:p14="http://schemas.microsoft.com/office/powerpoint/2010/main" val="40242941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34">
              <a:defRPr/>
            </a:pPr>
            <a:r>
              <a:rPr lang="en-US" b="0">
                <a:effectLst/>
                <a:latin typeface="Roboto" panose="02000000000000000000" pitchFamily="2" charset="0"/>
              </a:rPr>
              <a:t>This is the end of our presentation. Thank you for spending the time with me to learn about how to get involved with Exodus Refugee and our mission to facilitate the life ahead for our clients. Our office address is present on this slide as well as our office phone number. If you have any questions about volunteer engagement beyond the contents of this video or the details of this website, please feel free to reach out to us. We are happy to answer any questions you might have. We look forward to serving with each of you and I hope that you have a great day.</a:t>
            </a:r>
          </a:p>
        </p:txBody>
      </p:sp>
      <p:sp>
        <p:nvSpPr>
          <p:cNvPr id="4" name="Slide Number Placeholder 3"/>
          <p:cNvSpPr>
            <a:spLocks noGrp="1"/>
          </p:cNvSpPr>
          <p:nvPr>
            <p:ph type="sldNum" sz="quarter" idx="5"/>
          </p:nvPr>
        </p:nvSpPr>
        <p:spPr/>
        <p:txBody>
          <a:bodyPr/>
          <a:lstStyle/>
          <a:p>
            <a:fld id="{24C30E1A-43AB-2440-8D22-AF8329CE81AC}" type="slidenum">
              <a:rPr lang="en-US" smtClean="0"/>
              <a:t>27</a:t>
            </a:fld>
            <a:endParaRPr lang="en-US"/>
          </a:p>
        </p:txBody>
      </p:sp>
    </p:spTree>
    <p:extLst>
      <p:ext uri="{BB962C8B-B14F-4D97-AF65-F5344CB8AC3E}">
        <p14:creationId xmlns:p14="http://schemas.microsoft.com/office/powerpoint/2010/main" val="1424165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07DA71-3475-4F7F-AEDA-BD971E651585}" type="slidenum">
              <a:rPr lang="en-US" smtClean="0"/>
              <a:t>3</a:t>
            </a:fld>
            <a:endParaRPr lang="en-US"/>
          </a:p>
        </p:txBody>
      </p:sp>
    </p:spTree>
    <p:extLst>
      <p:ext uri="{BB962C8B-B14F-4D97-AF65-F5344CB8AC3E}">
        <p14:creationId xmlns:p14="http://schemas.microsoft.com/office/powerpoint/2010/main" val="2649379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Founded in 1981 assisting Cuban Refugees during the Mariel Boat lift. Exodus actually started by a group of local volunteers holed up in the basement of their local church. Putting their collective skillsets together, they found a way to help people rebuild a new life. Today, though we have a growing team of trained and licensed professionals to lead the charge in resettlement efforts, volunteers are still a crucial element of the resettlement effort. This is because while my colleagues and I are the entry point for refugees entering our city, volunteers are one of the primary sources through which the community at large provides a warm welcome to newcomers looking to build a new life in peace, safety, and hope. Not only are Exodus staff members willing to walk with them, but they have a large group of everyday people ready and excited to walk alongside our clients as well. The expectation of relationship that we have on all front – including staff members – is being support people, and by no means saviors. Our role is to fill in the gaps of understanding and help impart skills with the aim that our clients will take ownership of their life and progress in further into their personal goals. This is the reality of our mission: be the bridge by which people who have already suffered so much can rebuild their lives for themselves and their families.</a:t>
            </a:r>
          </a:p>
          <a:p>
            <a:endParaRPr lang="en-US">
              <a:cs typeface="Calibri"/>
            </a:endParaRPr>
          </a:p>
        </p:txBody>
      </p:sp>
      <p:sp>
        <p:nvSpPr>
          <p:cNvPr id="4" name="Slide Number Placeholder 3"/>
          <p:cNvSpPr>
            <a:spLocks noGrp="1"/>
          </p:cNvSpPr>
          <p:nvPr>
            <p:ph type="sldNum" sz="quarter" idx="10"/>
          </p:nvPr>
        </p:nvSpPr>
        <p:spPr/>
        <p:txBody>
          <a:bodyPr/>
          <a:lstStyle/>
          <a:p>
            <a:fld id="{D51D20C9-C426-4315-8A89-F5AC7678DBE0}" type="slidenum">
              <a:rPr lang="en-US" smtClean="0"/>
              <a:t>5</a:t>
            </a:fld>
            <a:endParaRPr lang="en-US"/>
          </a:p>
        </p:txBody>
      </p:sp>
    </p:spTree>
    <p:extLst>
      <p:ext uri="{BB962C8B-B14F-4D97-AF65-F5344CB8AC3E}">
        <p14:creationId xmlns:p14="http://schemas.microsoft.com/office/powerpoint/2010/main" val="1483063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Speaking of the definition of a refugee, there was an official definition developed during the Refugee Convention of 1951. Simply put, and according to leading refugee resettlement experts, refugees are </a:t>
            </a:r>
            <a:r>
              <a:rPr lang="en-US" b="1"/>
              <a:t>people who have fled war, violence, conflict or persecution and have crossed an international border to find safety in another country.</a:t>
            </a:r>
            <a:endParaRPr lang="en-US"/>
          </a:p>
          <a:p>
            <a:endParaRPr lang="en-US">
              <a:cs typeface="Calibri"/>
            </a:endParaRPr>
          </a:p>
        </p:txBody>
      </p:sp>
      <p:sp>
        <p:nvSpPr>
          <p:cNvPr id="4" name="Slide Number Placeholder 3"/>
          <p:cNvSpPr>
            <a:spLocks noGrp="1"/>
          </p:cNvSpPr>
          <p:nvPr>
            <p:ph type="sldNum" sz="quarter" idx="10"/>
          </p:nvPr>
        </p:nvSpPr>
        <p:spPr/>
        <p:txBody>
          <a:bodyPr/>
          <a:lstStyle/>
          <a:p>
            <a:fld id="{24C30E1A-43AB-2440-8D22-AF8329CE81AC}"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85982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B8194-57FB-DD2B-3ED3-2F8CF0C727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C81ECD-600C-7679-BEF9-EBFF963CEF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57F935-AA08-BB6F-BF9A-5B99369095D5}"/>
              </a:ext>
            </a:extLst>
          </p:cNvPr>
          <p:cNvSpPr>
            <a:spLocks noGrp="1"/>
          </p:cNvSpPr>
          <p:nvPr>
            <p:ph type="body" idx="1"/>
          </p:nvPr>
        </p:nvSpPr>
        <p:spPr/>
        <p:txBody>
          <a:bodyPr/>
          <a:lstStyle/>
          <a:p>
            <a:pPr defTabSz="457134">
              <a:defRPr/>
            </a:pPr>
            <a:r>
              <a:rPr lang="en-US">
                <a:cs typeface="Calibri"/>
              </a:rPr>
              <a:t>Definitions can be confusing when discussing legal statuses for individual. Here are some practical definitions we will use and expound upon later in our discussion. We’ve already discussed who a refugee is, so let’s briefly talk about asylum seekers and migrants.</a:t>
            </a:r>
          </a:p>
          <a:p>
            <a:pPr defTabSz="457134">
              <a:defRPr/>
            </a:pPr>
            <a:endParaRPr lang="en-US">
              <a:latin typeface="Rockwell"/>
              <a:cs typeface="Calibri"/>
            </a:endParaRPr>
          </a:p>
          <a:p>
            <a:pPr defTabSz="457134">
              <a:defRPr/>
            </a:pPr>
            <a:r>
              <a:rPr lang="en-US">
                <a:latin typeface="Rockwell"/>
                <a:cs typeface="Arial"/>
              </a:rPr>
              <a:t>An asylum seeker is someone who has left their country and is seeking protection from persecution and serious human rights violations but hasn't yet been legally recognized as a refugee and is waiting to receive a decision on their asylum claim. We will go over asylum seekers more in-depth later in this presentation.</a:t>
            </a:r>
          </a:p>
          <a:p>
            <a:pPr defTabSz="457134">
              <a:defRPr/>
            </a:pPr>
            <a:endParaRPr lang="en-US">
              <a:latin typeface="Rockwell"/>
              <a:cs typeface="Arial"/>
            </a:endParaRPr>
          </a:p>
          <a:p>
            <a:pPr defTabSz="457134">
              <a:defRPr/>
            </a:pPr>
            <a:r>
              <a:rPr lang="en-US">
                <a:latin typeface="Rockwell"/>
                <a:cs typeface="Arial"/>
              </a:rPr>
              <a:t>On the contrary, a migrant is a person staying outside their country of origin, who is not an asylum seeker or a refugee. Some migrants leave their country because they want to work, study, or join family. Others leave because of poverty, political unrest, gang violence, or natural disasters.</a:t>
            </a:r>
          </a:p>
        </p:txBody>
      </p:sp>
      <p:sp>
        <p:nvSpPr>
          <p:cNvPr id="4" name="Slide Number Placeholder 3">
            <a:extLst>
              <a:ext uri="{FF2B5EF4-FFF2-40B4-BE49-F238E27FC236}">
                <a16:creationId xmlns:a16="http://schemas.microsoft.com/office/drawing/2014/main" id="{3BCFE5DA-D6CD-BB21-362C-0136AE11C03B}"/>
              </a:ext>
            </a:extLst>
          </p:cNvPr>
          <p:cNvSpPr>
            <a:spLocks noGrp="1"/>
          </p:cNvSpPr>
          <p:nvPr>
            <p:ph type="sldNum" sz="quarter" idx="5"/>
          </p:nvPr>
        </p:nvSpPr>
        <p:spPr/>
        <p:txBody>
          <a:bodyPr/>
          <a:lstStyle/>
          <a:p>
            <a:fld id="{24C30E1A-43AB-2440-8D22-AF8329CE81AC}" type="slidenum">
              <a:rPr lang="en-US" smtClean="0"/>
              <a:t>8</a:t>
            </a:fld>
            <a:endParaRPr lang="en-US"/>
          </a:p>
        </p:txBody>
      </p:sp>
    </p:spTree>
    <p:extLst>
      <p:ext uri="{BB962C8B-B14F-4D97-AF65-F5344CB8AC3E}">
        <p14:creationId xmlns:p14="http://schemas.microsoft.com/office/powerpoint/2010/main" val="1073434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2A076-6BEF-5D8E-8EA2-31B65942B9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C76D81-E015-84DE-EB55-3D272AFEA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7A73CB-99ED-4E64-38A7-43B4AE79244D}"/>
              </a:ext>
            </a:extLst>
          </p:cNvPr>
          <p:cNvSpPr>
            <a:spLocks noGrp="1"/>
          </p:cNvSpPr>
          <p:nvPr>
            <p:ph type="body" idx="1"/>
          </p:nvPr>
        </p:nvSpPr>
        <p:spPr/>
        <p:txBody>
          <a:bodyPr/>
          <a:lstStyle/>
          <a:p>
            <a:pPr defTabSz="457134">
              <a:defRPr/>
            </a:pPr>
            <a:r>
              <a:rPr lang="en-US">
                <a:cs typeface="Calibri"/>
              </a:rPr>
              <a:t>Definitions can be confusing when discussing legal statuses for individual. Here are some practical definitions we will use and expound upon later in our discussion. We’ve already discussed who a refugee is, so let’s briefly talk about asylum seekers and migrants.</a:t>
            </a:r>
          </a:p>
          <a:p>
            <a:pPr defTabSz="457134">
              <a:defRPr/>
            </a:pPr>
            <a:endParaRPr lang="en-US">
              <a:latin typeface="Rockwell"/>
              <a:cs typeface="Calibri"/>
            </a:endParaRPr>
          </a:p>
          <a:p>
            <a:pPr defTabSz="457134">
              <a:defRPr/>
            </a:pPr>
            <a:r>
              <a:rPr lang="en-US">
                <a:latin typeface="Rockwell"/>
                <a:cs typeface="Arial"/>
              </a:rPr>
              <a:t>An asylum seeker is someone who has left their country and is seeking protection from persecution and serious human rights violations but hasn't yet been legally recognized as a refugee and is waiting to receive a decision on their asylum claim. We will go over asylum seekers more in-depth later in this presentation.</a:t>
            </a:r>
          </a:p>
          <a:p>
            <a:pPr defTabSz="457134">
              <a:defRPr/>
            </a:pPr>
            <a:endParaRPr lang="en-US">
              <a:latin typeface="Rockwell"/>
              <a:cs typeface="Arial"/>
            </a:endParaRPr>
          </a:p>
          <a:p>
            <a:pPr defTabSz="457134">
              <a:defRPr/>
            </a:pPr>
            <a:r>
              <a:rPr lang="en-US">
                <a:latin typeface="Rockwell"/>
                <a:cs typeface="Arial"/>
              </a:rPr>
              <a:t>On the contrary, a migrant is a person staying outside their country of origin, who is not an asylum seeker or a refugee. Some migrants leave their country because they want to work, study, or join family. Others leave because of poverty, political unrest, gang violence, or natural disasters.</a:t>
            </a:r>
          </a:p>
        </p:txBody>
      </p:sp>
      <p:sp>
        <p:nvSpPr>
          <p:cNvPr id="4" name="Slide Number Placeholder 3">
            <a:extLst>
              <a:ext uri="{FF2B5EF4-FFF2-40B4-BE49-F238E27FC236}">
                <a16:creationId xmlns:a16="http://schemas.microsoft.com/office/drawing/2014/main" id="{2732DBA0-5233-B98A-2A65-9DCC90BCAB93}"/>
              </a:ext>
            </a:extLst>
          </p:cNvPr>
          <p:cNvSpPr>
            <a:spLocks noGrp="1"/>
          </p:cNvSpPr>
          <p:nvPr>
            <p:ph type="sldNum" sz="quarter" idx="5"/>
          </p:nvPr>
        </p:nvSpPr>
        <p:spPr/>
        <p:txBody>
          <a:bodyPr/>
          <a:lstStyle/>
          <a:p>
            <a:fld id="{24C30E1A-43AB-2440-8D22-AF8329CE81AC}" type="slidenum">
              <a:rPr lang="en-US" smtClean="0"/>
              <a:t>9</a:t>
            </a:fld>
            <a:endParaRPr lang="en-US"/>
          </a:p>
        </p:txBody>
      </p:sp>
    </p:spTree>
    <p:extLst>
      <p:ext uri="{BB962C8B-B14F-4D97-AF65-F5344CB8AC3E}">
        <p14:creationId xmlns:p14="http://schemas.microsoft.com/office/powerpoint/2010/main" val="2808930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D2CAB-449F-CDC9-9D16-E503DAF06C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B560E4-84FE-0097-AB9E-4CFB49BA6E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C7AEDC-6267-13DE-B17F-D68E95EF283B}"/>
              </a:ext>
            </a:extLst>
          </p:cNvPr>
          <p:cNvSpPr>
            <a:spLocks noGrp="1"/>
          </p:cNvSpPr>
          <p:nvPr>
            <p:ph type="body" idx="1"/>
          </p:nvPr>
        </p:nvSpPr>
        <p:spPr/>
        <p:txBody>
          <a:bodyPr/>
          <a:lstStyle/>
          <a:p>
            <a:pPr defTabSz="457134">
              <a:defRPr/>
            </a:pPr>
            <a:r>
              <a:rPr lang="en-US">
                <a:cs typeface="Calibri"/>
              </a:rPr>
              <a:t>Definitions can be confusing when discussing legal statuses for individual. Here are some practical definitions we will use and expound upon later in our discussion. We’ve already discussed who a refugee is, so let’s briefly talk about asylum seekers and migrants.</a:t>
            </a:r>
          </a:p>
          <a:p>
            <a:pPr defTabSz="457134">
              <a:defRPr/>
            </a:pPr>
            <a:endParaRPr lang="en-US">
              <a:latin typeface="Rockwell"/>
              <a:cs typeface="Calibri"/>
            </a:endParaRPr>
          </a:p>
          <a:p>
            <a:pPr defTabSz="457134">
              <a:defRPr/>
            </a:pPr>
            <a:r>
              <a:rPr lang="en-US">
                <a:latin typeface="Rockwell"/>
                <a:cs typeface="Arial"/>
              </a:rPr>
              <a:t>An asylum seeker is someone who has left their country and is seeking protection from persecution and serious human rights violations but hasn't yet been legally recognized as a refugee and is waiting to receive a decision on their asylum claim. We will go over asylum seekers more in-depth later in this presentation.</a:t>
            </a:r>
          </a:p>
          <a:p>
            <a:pPr defTabSz="457134">
              <a:defRPr/>
            </a:pPr>
            <a:endParaRPr lang="en-US">
              <a:latin typeface="Rockwell"/>
              <a:cs typeface="Arial"/>
            </a:endParaRPr>
          </a:p>
          <a:p>
            <a:pPr defTabSz="457134">
              <a:defRPr/>
            </a:pPr>
            <a:r>
              <a:rPr lang="en-US">
                <a:latin typeface="Rockwell"/>
                <a:cs typeface="Arial"/>
              </a:rPr>
              <a:t>On the contrary, a migrant is a person staying outside their country of origin, who is not an asylum seeker or a refugee. Some migrants leave their country because they want to work, study, or join family. Others leave because of poverty, political unrest, gang violence, or natural disasters.</a:t>
            </a:r>
          </a:p>
        </p:txBody>
      </p:sp>
      <p:sp>
        <p:nvSpPr>
          <p:cNvPr id="4" name="Slide Number Placeholder 3">
            <a:extLst>
              <a:ext uri="{FF2B5EF4-FFF2-40B4-BE49-F238E27FC236}">
                <a16:creationId xmlns:a16="http://schemas.microsoft.com/office/drawing/2014/main" id="{FF3EB912-7F89-C00C-2B7E-089B0E0FEEEB}"/>
              </a:ext>
            </a:extLst>
          </p:cNvPr>
          <p:cNvSpPr>
            <a:spLocks noGrp="1"/>
          </p:cNvSpPr>
          <p:nvPr>
            <p:ph type="sldNum" sz="quarter" idx="5"/>
          </p:nvPr>
        </p:nvSpPr>
        <p:spPr/>
        <p:txBody>
          <a:bodyPr/>
          <a:lstStyle/>
          <a:p>
            <a:fld id="{24C30E1A-43AB-2440-8D22-AF8329CE81AC}" type="slidenum">
              <a:rPr lang="en-US" smtClean="0"/>
              <a:t>10</a:t>
            </a:fld>
            <a:endParaRPr lang="en-US"/>
          </a:p>
        </p:txBody>
      </p:sp>
    </p:spTree>
    <p:extLst>
      <p:ext uri="{BB962C8B-B14F-4D97-AF65-F5344CB8AC3E}">
        <p14:creationId xmlns:p14="http://schemas.microsoft.com/office/powerpoint/2010/main" val="2483196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07DA71-3475-4F7F-AEDA-BD971E651585}" type="slidenum">
              <a:rPr lang="en-US" smtClean="0"/>
              <a:t>12</a:t>
            </a:fld>
            <a:endParaRPr lang="en-US"/>
          </a:p>
        </p:txBody>
      </p:sp>
    </p:spTree>
    <p:extLst>
      <p:ext uri="{BB962C8B-B14F-4D97-AF65-F5344CB8AC3E}">
        <p14:creationId xmlns:p14="http://schemas.microsoft.com/office/powerpoint/2010/main" val="3754642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2F27C-A14D-B866-042E-453C61789E7E}"/>
              </a:ext>
            </a:extLst>
          </p:cNvPr>
          <p:cNvSpPr>
            <a:spLocks noGrp="1"/>
          </p:cNvSpPr>
          <p:nvPr>
            <p:ph type="ctrTitle"/>
          </p:nvPr>
        </p:nvSpPr>
        <p:spPr>
          <a:xfrm>
            <a:off x="1143000" y="1122363"/>
            <a:ext cx="6858000" cy="2387600"/>
          </a:xfrm>
        </p:spPr>
        <p:txBody>
          <a:bodyPr anchor="b"/>
          <a:lstStyle>
            <a:lvl1pPr algn="ctr">
              <a:defRPr sz="3375"/>
            </a:lvl1pPr>
          </a:lstStyle>
          <a:p>
            <a:r>
              <a:rPr lang="en-US"/>
              <a:t>Click to edit Master title style</a:t>
            </a:r>
          </a:p>
        </p:txBody>
      </p:sp>
      <p:sp>
        <p:nvSpPr>
          <p:cNvPr id="3" name="Subtitle 2">
            <a:extLst>
              <a:ext uri="{FF2B5EF4-FFF2-40B4-BE49-F238E27FC236}">
                <a16:creationId xmlns:a16="http://schemas.microsoft.com/office/drawing/2014/main" id="{E45C44CF-2E8E-8125-B089-BA4C30E75543}"/>
              </a:ext>
            </a:extLst>
          </p:cNvPr>
          <p:cNvSpPr>
            <a:spLocks noGrp="1"/>
          </p:cNvSpPr>
          <p:nvPr>
            <p:ph type="subTitle" idx="1"/>
          </p:nvPr>
        </p:nvSpPr>
        <p:spPr>
          <a:xfrm>
            <a:off x="1143000" y="3602038"/>
            <a:ext cx="6858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a:extLst>
              <a:ext uri="{FF2B5EF4-FFF2-40B4-BE49-F238E27FC236}">
                <a16:creationId xmlns:a16="http://schemas.microsoft.com/office/drawing/2014/main" id="{93D688D3-F283-BB6D-33E7-B272EF231215}"/>
              </a:ext>
            </a:extLst>
          </p:cNvPr>
          <p:cNvSpPr>
            <a:spLocks noGrp="1"/>
          </p:cNvSpPr>
          <p:nvPr>
            <p:ph type="dt" sz="half" idx="10"/>
          </p:nvPr>
        </p:nvSpPr>
        <p:spPr/>
        <p:txBody>
          <a:bodyPr/>
          <a:lstStyle/>
          <a:p>
            <a:fld id="{6035A9BE-7362-47E4-B555-5656B25A47D4}" type="datetimeFigureOut">
              <a:rPr lang="en-US" smtClean="0"/>
              <a:t>5/1/2025</a:t>
            </a:fld>
            <a:endParaRPr lang="en-US"/>
          </a:p>
        </p:txBody>
      </p:sp>
      <p:sp>
        <p:nvSpPr>
          <p:cNvPr id="5" name="Footer Placeholder 4">
            <a:extLst>
              <a:ext uri="{FF2B5EF4-FFF2-40B4-BE49-F238E27FC236}">
                <a16:creationId xmlns:a16="http://schemas.microsoft.com/office/drawing/2014/main" id="{2FEE1003-9DFD-3EC9-094A-51E22E608D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C6268B-37DC-D67E-69B0-EF915CF1FC5C}"/>
              </a:ext>
            </a:extLst>
          </p:cNvPr>
          <p:cNvSpPr>
            <a:spLocks noGrp="1"/>
          </p:cNvSpPr>
          <p:nvPr>
            <p:ph type="sldNum" sz="quarter" idx="12"/>
          </p:nvPr>
        </p:nvSpPr>
        <p:spPr/>
        <p:txBody>
          <a:bodyPr/>
          <a:lstStyle/>
          <a:p>
            <a:fld id="{6BFE29F5-D8C6-40B9-9531-096AA438F79F}" type="slidenum">
              <a:rPr lang="en-US" smtClean="0"/>
              <a:t>‹#›</a:t>
            </a:fld>
            <a:endParaRPr lang="en-US"/>
          </a:p>
        </p:txBody>
      </p:sp>
    </p:spTree>
    <p:extLst>
      <p:ext uri="{BB962C8B-B14F-4D97-AF65-F5344CB8AC3E}">
        <p14:creationId xmlns:p14="http://schemas.microsoft.com/office/powerpoint/2010/main" val="3154524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F9255-DDD5-A729-269A-B5B32B63DA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999199-5E4E-2F21-4673-117236681A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D90C52-757E-EAC2-CDB7-F11D7B2855DE}"/>
              </a:ext>
            </a:extLst>
          </p:cNvPr>
          <p:cNvSpPr>
            <a:spLocks noGrp="1"/>
          </p:cNvSpPr>
          <p:nvPr>
            <p:ph type="dt" sz="half" idx="10"/>
          </p:nvPr>
        </p:nvSpPr>
        <p:spPr/>
        <p:txBody>
          <a:bodyPr/>
          <a:lstStyle/>
          <a:p>
            <a:fld id="{6035A9BE-7362-47E4-B555-5656B25A47D4}" type="datetimeFigureOut">
              <a:rPr lang="en-US" smtClean="0"/>
              <a:t>5/1/2025</a:t>
            </a:fld>
            <a:endParaRPr lang="en-US"/>
          </a:p>
        </p:txBody>
      </p:sp>
      <p:sp>
        <p:nvSpPr>
          <p:cNvPr id="5" name="Footer Placeholder 4">
            <a:extLst>
              <a:ext uri="{FF2B5EF4-FFF2-40B4-BE49-F238E27FC236}">
                <a16:creationId xmlns:a16="http://schemas.microsoft.com/office/drawing/2014/main" id="{7D80E57F-D01C-311D-EB39-76BC05029E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BAF7D9-6FAB-5CBC-D69B-E66EFFC05701}"/>
              </a:ext>
            </a:extLst>
          </p:cNvPr>
          <p:cNvSpPr>
            <a:spLocks noGrp="1"/>
          </p:cNvSpPr>
          <p:nvPr>
            <p:ph type="sldNum" sz="quarter" idx="12"/>
          </p:nvPr>
        </p:nvSpPr>
        <p:spPr/>
        <p:txBody>
          <a:bodyPr/>
          <a:lstStyle/>
          <a:p>
            <a:fld id="{6BFE29F5-D8C6-40B9-9531-096AA438F79F}" type="slidenum">
              <a:rPr lang="en-US" smtClean="0"/>
              <a:t>‹#›</a:t>
            </a:fld>
            <a:endParaRPr lang="en-US"/>
          </a:p>
        </p:txBody>
      </p:sp>
    </p:spTree>
    <p:extLst>
      <p:ext uri="{BB962C8B-B14F-4D97-AF65-F5344CB8AC3E}">
        <p14:creationId xmlns:p14="http://schemas.microsoft.com/office/powerpoint/2010/main" val="2379960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EE29D7-75E2-CE77-F629-C7549DEA05FF}"/>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22FF7A-FE2C-CD29-5C7B-92CC6F4FDA2D}"/>
              </a:ext>
            </a:extLst>
          </p:cNvPr>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5F4B06-F24D-3D30-343D-072D7FCE7CD2}"/>
              </a:ext>
            </a:extLst>
          </p:cNvPr>
          <p:cNvSpPr>
            <a:spLocks noGrp="1"/>
          </p:cNvSpPr>
          <p:nvPr>
            <p:ph type="dt" sz="half" idx="10"/>
          </p:nvPr>
        </p:nvSpPr>
        <p:spPr/>
        <p:txBody>
          <a:bodyPr/>
          <a:lstStyle/>
          <a:p>
            <a:fld id="{6035A9BE-7362-47E4-B555-5656B25A47D4}" type="datetimeFigureOut">
              <a:rPr lang="en-US" smtClean="0"/>
              <a:t>5/1/2025</a:t>
            </a:fld>
            <a:endParaRPr lang="en-US"/>
          </a:p>
        </p:txBody>
      </p:sp>
      <p:sp>
        <p:nvSpPr>
          <p:cNvPr id="5" name="Footer Placeholder 4">
            <a:extLst>
              <a:ext uri="{FF2B5EF4-FFF2-40B4-BE49-F238E27FC236}">
                <a16:creationId xmlns:a16="http://schemas.microsoft.com/office/drawing/2014/main" id="{C1BA12E1-649A-58D1-46CE-CE41983DC2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FF60F-9192-953B-D491-8FC38E93A606}"/>
              </a:ext>
            </a:extLst>
          </p:cNvPr>
          <p:cNvSpPr>
            <a:spLocks noGrp="1"/>
          </p:cNvSpPr>
          <p:nvPr>
            <p:ph type="sldNum" sz="quarter" idx="12"/>
          </p:nvPr>
        </p:nvSpPr>
        <p:spPr/>
        <p:txBody>
          <a:bodyPr/>
          <a:lstStyle/>
          <a:p>
            <a:fld id="{6BFE29F5-D8C6-40B9-9531-096AA438F79F}" type="slidenum">
              <a:rPr lang="en-US" smtClean="0"/>
              <a:t>‹#›</a:t>
            </a:fld>
            <a:endParaRPr lang="en-US"/>
          </a:p>
        </p:txBody>
      </p:sp>
    </p:spTree>
    <p:extLst>
      <p:ext uri="{BB962C8B-B14F-4D97-AF65-F5344CB8AC3E}">
        <p14:creationId xmlns:p14="http://schemas.microsoft.com/office/powerpoint/2010/main" val="411621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184BE-2BA5-19C9-A057-52F0767134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498537-1B6A-CB88-2FFB-D68381850E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BA1DDB-FA29-D435-7566-B55B15925ACC}"/>
              </a:ext>
            </a:extLst>
          </p:cNvPr>
          <p:cNvSpPr>
            <a:spLocks noGrp="1"/>
          </p:cNvSpPr>
          <p:nvPr>
            <p:ph type="dt" sz="half" idx="10"/>
          </p:nvPr>
        </p:nvSpPr>
        <p:spPr/>
        <p:txBody>
          <a:bodyPr/>
          <a:lstStyle/>
          <a:p>
            <a:fld id="{6035A9BE-7362-47E4-B555-5656B25A47D4}" type="datetimeFigureOut">
              <a:rPr lang="en-US" smtClean="0"/>
              <a:t>5/1/2025</a:t>
            </a:fld>
            <a:endParaRPr lang="en-US"/>
          </a:p>
        </p:txBody>
      </p:sp>
      <p:sp>
        <p:nvSpPr>
          <p:cNvPr id="5" name="Footer Placeholder 4">
            <a:extLst>
              <a:ext uri="{FF2B5EF4-FFF2-40B4-BE49-F238E27FC236}">
                <a16:creationId xmlns:a16="http://schemas.microsoft.com/office/drawing/2014/main" id="{A6FA10C5-C7D6-D6E6-7A0B-81B1555F51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629EE4-92C7-1734-5407-49C03772BF0B}"/>
              </a:ext>
            </a:extLst>
          </p:cNvPr>
          <p:cNvSpPr>
            <a:spLocks noGrp="1"/>
          </p:cNvSpPr>
          <p:nvPr>
            <p:ph type="sldNum" sz="quarter" idx="12"/>
          </p:nvPr>
        </p:nvSpPr>
        <p:spPr/>
        <p:txBody>
          <a:bodyPr/>
          <a:lstStyle/>
          <a:p>
            <a:fld id="{6BFE29F5-D8C6-40B9-9531-096AA438F79F}" type="slidenum">
              <a:rPr lang="en-US" smtClean="0"/>
              <a:t>‹#›</a:t>
            </a:fld>
            <a:endParaRPr lang="en-US"/>
          </a:p>
        </p:txBody>
      </p:sp>
    </p:spTree>
    <p:extLst>
      <p:ext uri="{BB962C8B-B14F-4D97-AF65-F5344CB8AC3E}">
        <p14:creationId xmlns:p14="http://schemas.microsoft.com/office/powerpoint/2010/main" val="549362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59AB0-91EE-6443-CAAC-C11090BDE248}"/>
              </a:ext>
            </a:extLst>
          </p:cNvPr>
          <p:cNvSpPr>
            <a:spLocks noGrp="1"/>
          </p:cNvSpPr>
          <p:nvPr>
            <p:ph type="title"/>
          </p:nvPr>
        </p:nvSpPr>
        <p:spPr>
          <a:xfrm>
            <a:off x="623888" y="1709741"/>
            <a:ext cx="7886700" cy="2852737"/>
          </a:xfrm>
        </p:spPr>
        <p:txBody>
          <a:bodyPr anchor="b"/>
          <a:lstStyle>
            <a:lvl1pPr>
              <a:defRPr sz="3375"/>
            </a:lvl1pPr>
          </a:lstStyle>
          <a:p>
            <a:r>
              <a:rPr lang="en-US"/>
              <a:t>Click to edit Master title style</a:t>
            </a:r>
          </a:p>
        </p:txBody>
      </p:sp>
      <p:sp>
        <p:nvSpPr>
          <p:cNvPr id="3" name="Text Placeholder 2">
            <a:extLst>
              <a:ext uri="{FF2B5EF4-FFF2-40B4-BE49-F238E27FC236}">
                <a16:creationId xmlns:a16="http://schemas.microsoft.com/office/drawing/2014/main" id="{353727CD-3409-0334-5C12-4777E13688B2}"/>
              </a:ext>
            </a:extLst>
          </p:cNvPr>
          <p:cNvSpPr>
            <a:spLocks noGrp="1"/>
          </p:cNvSpPr>
          <p:nvPr>
            <p:ph type="body" idx="1"/>
          </p:nvPr>
        </p:nvSpPr>
        <p:spPr>
          <a:xfrm>
            <a:off x="623888" y="4589466"/>
            <a:ext cx="7886700" cy="1500187"/>
          </a:xfrm>
        </p:spPr>
        <p:txBody>
          <a:bodyPr/>
          <a:lstStyle>
            <a:lvl1pPr marL="0" indent="0">
              <a:buNone/>
              <a:defRPr sz="1350">
                <a:solidFill>
                  <a:schemeClr val="tx1">
                    <a:tint val="82000"/>
                  </a:schemeClr>
                </a:solidFill>
              </a:defRPr>
            </a:lvl1pPr>
            <a:lvl2pPr marL="257175" indent="0">
              <a:buNone/>
              <a:defRPr sz="1125">
                <a:solidFill>
                  <a:schemeClr val="tx1">
                    <a:tint val="82000"/>
                  </a:schemeClr>
                </a:solidFill>
              </a:defRPr>
            </a:lvl2pPr>
            <a:lvl3pPr marL="514350" indent="0">
              <a:buNone/>
              <a:defRPr sz="1013">
                <a:solidFill>
                  <a:schemeClr val="tx1">
                    <a:tint val="82000"/>
                  </a:schemeClr>
                </a:solidFill>
              </a:defRPr>
            </a:lvl3pPr>
            <a:lvl4pPr marL="771525" indent="0">
              <a:buNone/>
              <a:defRPr sz="900">
                <a:solidFill>
                  <a:schemeClr val="tx1">
                    <a:tint val="82000"/>
                  </a:schemeClr>
                </a:solidFill>
              </a:defRPr>
            </a:lvl4pPr>
            <a:lvl5pPr marL="1028700" indent="0">
              <a:buNone/>
              <a:defRPr sz="900">
                <a:solidFill>
                  <a:schemeClr val="tx1">
                    <a:tint val="82000"/>
                  </a:schemeClr>
                </a:solidFill>
              </a:defRPr>
            </a:lvl5pPr>
            <a:lvl6pPr marL="1285875" indent="0">
              <a:buNone/>
              <a:defRPr sz="900">
                <a:solidFill>
                  <a:schemeClr val="tx1">
                    <a:tint val="82000"/>
                  </a:schemeClr>
                </a:solidFill>
              </a:defRPr>
            </a:lvl6pPr>
            <a:lvl7pPr marL="1543050" indent="0">
              <a:buNone/>
              <a:defRPr sz="900">
                <a:solidFill>
                  <a:schemeClr val="tx1">
                    <a:tint val="82000"/>
                  </a:schemeClr>
                </a:solidFill>
              </a:defRPr>
            </a:lvl7pPr>
            <a:lvl8pPr marL="1800225" indent="0">
              <a:buNone/>
              <a:defRPr sz="900">
                <a:solidFill>
                  <a:schemeClr val="tx1">
                    <a:tint val="82000"/>
                  </a:schemeClr>
                </a:solidFill>
              </a:defRPr>
            </a:lvl8pPr>
            <a:lvl9pPr marL="2057400" indent="0">
              <a:buNone/>
              <a:defRPr sz="9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E3C186-7ACB-1E27-AE34-CD3EC7C3D00F}"/>
              </a:ext>
            </a:extLst>
          </p:cNvPr>
          <p:cNvSpPr>
            <a:spLocks noGrp="1"/>
          </p:cNvSpPr>
          <p:nvPr>
            <p:ph type="dt" sz="half" idx="10"/>
          </p:nvPr>
        </p:nvSpPr>
        <p:spPr/>
        <p:txBody>
          <a:bodyPr/>
          <a:lstStyle/>
          <a:p>
            <a:fld id="{6035A9BE-7362-47E4-B555-5656B25A47D4}" type="datetimeFigureOut">
              <a:rPr lang="en-US" smtClean="0"/>
              <a:t>5/1/2025</a:t>
            </a:fld>
            <a:endParaRPr lang="en-US"/>
          </a:p>
        </p:txBody>
      </p:sp>
      <p:sp>
        <p:nvSpPr>
          <p:cNvPr id="5" name="Footer Placeholder 4">
            <a:extLst>
              <a:ext uri="{FF2B5EF4-FFF2-40B4-BE49-F238E27FC236}">
                <a16:creationId xmlns:a16="http://schemas.microsoft.com/office/drawing/2014/main" id="{F222A890-FE87-60B1-7E16-21C9E575C3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77140-BE0E-809D-3E44-2BD7C15D84BA}"/>
              </a:ext>
            </a:extLst>
          </p:cNvPr>
          <p:cNvSpPr>
            <a:spLocks noGrp="1"/>
          </p:cNvSpPr>
          <p:nvPr>
            <p:ph type="sldNum" sz="quarter" idx="12"/>
          </p:nvPr>
        </p:nvSpPr>
        <p:spPr/>
        <p:txBody>
          <a:bodyPr/>
          <a:lstStyle/>
          <a:p>
            <a:fld id="{6BFE29F5-D8C6-40B9-9531-096AA438F79F}" type="slidenum">
              <a:rPr lang="en-US" smtClean="0"/>
              <a:t>‹#›</a:t>
            </a:fld>
            <a:endParaRPr lang="en-US"/>
          </a:p>
        </p:txBody>
      </p:sp>
    </p:spTree>
    <p:extLst>
      <p:ext uri="{BB962C8B-B14F-4D97-AF65-F5344CB8AC3E}">
        <p14:creationId xmlns:p14="http://schemas.microsoft.com/office/powerpoint/2010/main" val="4250595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49969-8029-5574-3374-BA2AB778AB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77CC4B-B780-A4D4-5732-00EEB0FB43BA}"/>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0467FF-0287-F4D6-CAC3-5554D0DC929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BDE31C-EB4B-1F79-AAD7-B48470DA21F5}"/>
              </a:ext>
            </a:extLst>
          </p:cNvPr>
          <p:cNvSpPr>
            <a:spLocks noGrp="1"/>
          </p:cNvSpPr>
          <p:nvPr>
            <p:ph type="dt" sz="half" idx="10"/>
          </p:nvPr>
        </p:nvSpPr>
        <p:spPr/>
        <p:txBody>
          <a:bodyPr/>
          <a:lstStyle/>
          <a:p>
            <a:fld id="{6035A9BE-7362-47E4-B555-5656B25A47D4}" type="datetimeFigureOut">
              <a:rPr lang="en-US" smtClean="0"/>
              <a:t>5/1/2025</a:t>
            </a:fld>
            <a:endParaRPr lang="en-US"/>
          </a:p>
        </p:txBody>
      </p:sp>
      <p:sp>
        <p:nvSpPr>
          <p:cNvPr id="6" name="Footer Placeholder 5">
            <a:extLst>
              <a:ext uri="{FF2B5EF4-FFF2-40B4-BE49-F238E27FC236}">
                <a16:creationId xmlns:a16="http://schemas.microsoft.com/office/drawing/2014/main" id="{0945FFDE-6F45-B7BB-6371-C12469441E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3BCD5A-4AF3-3A4F-7BD2-CC3FDD290D8F}"/>
              </a:ext>
            </a:extLst>
          </p:cNvPr>
          <p:cNvSpPr>
            <a:spLocks noGrp="1"/>
          </p:cNvSpPr>
          <p:nvPr>
            <p:ph type="sldNum" sz="quarter" idx="12"/>
          </p:nvPr>
        </p:nvSpPr>
        <p:spPr/>
        <p:txBody>
          <a:bodyPr/>
          <a:lstStyle/>
          <a:p>
            <a:fld id="{6BFE29F5-D8C6-40B9-9531-096AA438F79F}" type="slidenum">
              <a:rPr lang="en-US" smtClean="0"/>
              <a:t>‹#›</a:t>
            </a:fld>
            <a:endParaRPr lang="en-US"/>
          </a:p>
        </p:txBody>
      </p:sp>
    </p:spTree>
    <p:extLst>
      <p:ext uri="{BB962C8B-B14F-4D97-AF65-F5344CB8AC3E}">
        <p14:creationId xmlns:p14="http://schemas.microsoft.com/office/powerpoint/2010/main" val="3736776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874A0-A53C-7944-FB05-44CD2F711ECC}"/>
              </a:ext>
            </a:extLst>
          </p:cNvPr>
          <p:cNvSpPr>
            <a:spLocks noGrp="1"/>
          </p:cNvSpPr>
          <p:nvPr>
            <p:ph type="title"/>
          </p:nvPr>
        </p:nvSpPr>
        <p:spPr>
          <a:xfrm>
            <a:off x="629841" y="365128"/>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DD46D5-78A3-2DC6-47C7-50585251A5ED}"/>
              </a:ext>
            </a:extLst>
          </p:cNvPr>
          <p:cNvSpPr>
            <a:spLocks noGrp="1"/>
          </p:cNvSpPr>
          <p:nvPr>
            <p:ph type="body" idx="1"/>
          </p:nvPr>
        </p:nvSpPr>
        <p:spPr>
          <a:xfrm>
            <a:off x="629842" y="1681163"/>
            <a:ext cx="3868340"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a:extLst>
              <a:ext uri="{FF2B5EF4-FFF2-40B4-BE49-F238E27FC236}">
                <a16:creationId xmlns:a16="http://schemas.microsoft.com/office/drawing/2014/main" id="{CEFD9122-BE66-5FFF-B0B6-B9BB1A47D0A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B1ED21-09B2-4420-45D3-86254D622FBE}"/>
              </a:ext>
            </a:extLst>
          </p:cNvPr>
          <p:cNvSpPr>
            <a:spLocks noGrp="1"/>
          </p:cNvSpPr>
          <p:nvPr>
            <p:ph type="body" sz="quarter" idx="3"/>
          </p:nvPr>
        </p:nvSpPr>
        <p:spPr>
          <a:xfrm>
            <a:off x="4629151" y="1681163"/>
            <a:ext cx="3887391"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a:extLst>
              <a:ext uri="{FF2B5EF4-FFF2-40B4-BE49-F238E27FC236}">
                <a16:creationId xmlns:a16="http://schemas.microsoft.com/office/drawing/2014/main" id="{E391709F-D055-6A3D-4D7E-EC60BA857663}"/>
              </a:ext>
            </a:extLst>
          </p:cNvPr>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39A4F0-AF91-F0C2-D8BA-937D155204B3}"/>
              </a:ext>
            </a:extLst>
          </p:cNvPr>
          <p:cNvSpPr>
            <a:spLocks noGrp="1"/>
          </p:cNvSpPr>
          <p:nvPr>
            <p:ph type="dt" sz="half" idx="10"/>
          </p:nvPr>
        </p:nvSpPr>
        <p:spPr/>
        <p:txBody>
          <a:bodyPr/>
          <a:lstStyle/>
          <a:p>
            <a:fld id="{6035A9BE-7362-47E4-B555-5656B25A47D4}" type="datetimeFigureOut">
              <a:rPr lang="en-US" smtClean="0"/>
              <a:t>5/1/2025</a:t>
            </a:fld>
            <a:endParaRPr lang="en-US"/>
          </a:p>
        </p:txBody>
      </p:sp>
      <p:sp>
        <p:nvSpPr>
          <p:cNvPr id="8" name="Footer Placeholder 7">
            <a:extLst>
              <a:ext uri="{FF2B5EF4-FFF2-40B4-BE49-F238E27FC236}">
                <a16:creationId xmlns:a16="http://schemas.microsoft.com/office/drawing/2014/main" id="{F4A35A2C-80C7-BC69-822A-4EDECA08A0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21AE2A-3447-FA43-2EDB-076EDFCAB9F3}"/>
              </a:ext>
            </a:extLst>
          </p:cNvPr>
          <p:cNvSpPr>
            <a:spLocks noGrp="1"/>
          </p:cNvSpPr>
          <p:nvPr>
            <p:ph type="sldNum" sz="quarter" idx="12"/>
          </p:nvPr>
        </p:nvSpPr>
        <p:spPr/>
        <p:txBody>
          <a:bodyPr/>
          <a:lstStyle/>
          <a:p>
            <a:fld id="{6BFE29F5-D8C6-40B9-9531-096AA438F79F}" type="slidenum">
              <a:rPr lang="en-US" smtClean="0"/>
              <a:t>‹#›</a:t>
            </a:fld>
            <a:endParaRPr lang="en-US"/>
          </a:p>
        </p:txBody>
      </p:sp>
    </p:spTree>
    <p:extLst>
      <p:ext uri="{BB962C8B-B14F-4D97-AF65-F5344CB8AC3E}">
        <p14:creationId xmlns:p14="http://schemas.microsoft.com/office/powerpoint/2010/main" val="64389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B1267-5ABE-9891-8AB3-B78DE605BF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2E191F-AC71-4AC6-4E2A-FC1F2DFDBBA0}"/>
              </a:ext>
            </a:extLst>
          </p:cNvPr>
          <p:cNvSpPr>
            <a:spLocks noGrp="1"/>
          </p:cNvSpPr>
          <p:nvPr>
            <p:ph type="dt" sz="half" idx="10"/>
          </p:nvPr>
        </p:nvSpPr>
        <p:spPr/>
        <p:txBody>
          <a:bodyPr/>
          <a:lstStyle/>
          <a:p>
            <a:fld id="{6035A9BE-7362-47E4-B555-5656B25A47D4}" type="datetimeFigureOut">
              <a:rPr lang="en-US" smtClean="0"/>
              <a:t>5/1/2025</a:t>
            </a:fld>
            <a:endParaRPr lang="en-US"/>
          </a:p>
        </p:txBody>
      </p:sp>
      <p:sp>
        <p:nvSpPr>
          <p:cNvPr id="4" name="Footer Placeholder 3">
            <a:extLst>
              <a:ext uri="{FF2B5EF4-FFF2-40B4-BE49-F238E27FC236}">
                <a16:creationId xmlns:a16="http://schemas.microsoft.com/office/drawing/2014/main" id="{679B2F62-A2AC-2EBF-CAF9-62374E303F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1C6FB5-F3B6-05C4-575D-C1F30C98E462}"/>
              </a:ext>
            </a:extLst>
          </p:cNvPr>
          <p:cNvSpPr>
            <a:spLocks noGrp="1"/>
          </p:cNvSpPr>
          <p:nvPr>
            <p:ph type="sldNum" sz="quarter" idx="12"/>
          </p:nvPr>
        </p:nvSpPr>
        <p:spPr/>
        <p:txBody>
          <a:bodyPr/>
          <a:lstStyle/>
          <a:p>
            <a:fld id="{6BFE29F5-D8C6-40B9-9531-096AA438F79F}" type="slidenum">
              <a:rPr lang="en-US" smtClean="0"/>
              <a:t>‹#›</a:t>
            </a:fld>
            <a:endParaRPr lang="en-US"/>
          </a:p>
        </p:txBody>
      </p:sp>
    </p:spTree>
    <p:extLst>
      <p:ext uri="{BB962C8B-B14F-4D97-AF65-F5344CB8AC3E}">
        <p14:creationId xmlns:p14="http://schemas.microsoft.com/office/powerpoint/2010/main" val="3489008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838CF1-F6D1-82CF-ED69-EB4B94B494E9}"/>
              </a:ext>
            </a:extLst>
          </p:cNvPr>
          <p:cNvSpPr>
            <a:spLocks noGrp="1"/>
          </p:cNvSpPr>
          <p:nvPr>
            <p:ph type="dt" sz="half" idx="10"/>
          </p:nvPr>
        </p:nvSpPr>
        <p:spPr/>
        <p:txBody>
          <a:bodyPr/>
          <a:lstStyle/>
          <a:p>
            <a:fld id="{6035A9BE-7362-47E4-B555-5656B25A47D4}" type="datetimeFigureOut">
              <a:rPr lang="en-US" smtClean="0"/>
              <a:t>5/1/2025</a:t>
            </a:fld>
            <a:endParaRPr lang="en-US"/>
          </a:p>
        </p:txBody>
      </p:sp>
      <p:sp>
        <p:nvSpPr>
          <p:cNvPr id="3" name="Footer Placeholder 2">
            <a:extLst>
              <a:ext uri="{FF2B5EF4-FFF2-40B4-BE49-F238E27FC236}">
                <a16:creationId xmlns:a16="http://schemas.microsoft.com/office/drawing/2014/main" id="{9B015832-6642-FC18-546F-DE4DF83CEE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268BB7-CDFF-5F98-7CA8-B5659B0B24D8}"/>
              </a:ext>
            </a:extLst>
          </p:cNvPr>
          <p:cNvSpPr>
            <a:spLocks noGrp="1"/>
          </p:cNvSpPr>
          <p:nvPr>
            <p:ph type="sldNum" sz="quarter" idx="12"/>
          </p:nvPr>
        </p:nvSpPr>
        <p:spPr/>
        <p:txBody>
          <a:bodyPr/>
          <a:lstStyle/>
          <a:p>
            <a:fld id="{6BFE29F5-D8C6-40B9-9531-096AA438F79F}" type="slidenum">
              <a:rPr lang="en-US" smtClean="0"/>
              <a:t>‹#›</a:t>
            </a:fld>
            <a:endParaRPr lang="en-US"/>
          </a:p>
        </p:txBody>
      </p:sp>
    </p:spTree>
    <p:extLst>
      <p:ext uri="{BB962C8B-B14F-4D97-AF65-F5344CB8AC3E}">
        <p14:creationId xmlns:p14="http://schemas.microsoft.com/office/powerpoint/2010/main" val="1765304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10BC4-F618-EBF8-FA58-9B40A9BBDCFC}"/>
              </a:ext>
            </a:extLst>
          </p:cNvPr>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Content Placeholder 2">
            <a:extLst>
              <a:ext uri="{FF2B5EF4-FFF2-40B4-BE49-F238E27FC236}">
                <a16:creationId xmlns:a16="http://schemas.microsoft.com/office/drawing/2014/main" id="{1CA96780-60B3-F2D9-A984-DBA6EC4EE2AA}"/>
              </a:ext>
            </a:extLst>
          </p:cNvPr>
          <p:cNvSpPr>
            <a:spLocks noGrp="1"/>
          </p:cNvSpPr>
          <p:nvPr>
            <p:ph idx="1"/>
          </p:nvPr>
        </p:nvSpPr>
        <p:spPr>
          <a:xfrm>
            <a:off x="3887391" y="987428"/>
            <a:ext cx="462915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FCC02A-6E48-18FD-E883-AF57A6EB975D}"/>
              </a:ext>
            </a:extLst>
          </p:cNvPr>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a:extLst>
              <a:ext uri="{FF2B5EF4-FFF2-40B4-BE49-F238E27FC236}">
                <a16:creationId xmlns:a16="http://schemas.microsoft.com/office/drawing/2014/main" id="{8B5B1B97-DB7B-E8A0-44D7-FFAAE0D9177F}"/>
              </a:ext>
            </a:extLst>
          </p:cNvPr>
          <p:cNvSpPr>
            <a:spLocks noGrp="1"/>
          </p:cNvSpPr>
          <p:nvPr>
            <p:ph type="dt" sz="half" idx="10"/>
          </p:nvPr>
        </p:nvSpPr>
        <p:spPr/>
        <p:txBody>
          <a:bodyPr/>
          <a:lstStyle/>
          <a:p>
            <a:fld id="{6035A9BE-7362-47E4-B555-5656B25A47D4}" type="datetimeFigureOut">
              <a:rPr lang="en-US" smtClean="0"/>
              <a:t>5/1/2025</a:t>
            </a:fld>
            <a:endParaRPr lang="en-US"/>
          </a:p>
        </p:txBody>
      </p:sp>
      <p:sp>
        <p:nvSpPr>
          <p:cNvPr id="6" name="Footer Placeholder 5">
            <a:extLst>
              <a:ext uri="{FF2B5EF4-FFF2-40B4-BE49-F238E27FC236}">
                <a16:creationId xmlns:a16="http://schemas.microsoft.com/office/drawing/2014/main" id="{8D23EC9F-A6F5-B4BA-D158-DCD30DEA72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ACA3AF-A4BE-B994-9496-B173EF669DCE}"/>
              </a:ext>
            </a:extLst>
          </p:cNvPr>
          <p:cNvSpPr>
            <a:spLocks noGrp="1"/>
          </p:cNvSpPr>
          <p:nvPr>
            <p:ph type="sldNum" sz="quarter" idx="12"/>
          </p:nvPr>
        </p:nvSpPr>
        <p:spPr/>
        <p:txBody>
          <a:bodyPr/>
          <a:lstStyle/>
          <a:p>
            <a:fld id="{6BFE29F5-D8C6-40B9-9531-096AA438F79F}" type="slidenum">
              <a:rPr lang="en-US" smtClean="0"/>
              <a:t>‹#›</a:t>
            </a:fld>
            <a:endParaRPr lang="en-US"/>
          </a:p>
        </p:txBody>
      </p:sp>
    </p:spTree>
    <p:extLst>
      <p:ext uri="{BB962C8B-B14F-4D97-AF65-F5344CB8AC3E}">
        <p14:creationId xmlns:p14="http://schemas.microsoft.com/office/powerpoint/2010/main" val="2324204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55864-2F1E-4C3F-72AE-411B70C0A5A5}"/>
              </a:ext>
            </a:extLst>
          </p:cNvPr>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Picture Placeholder 2">
            <a:extLst>
              <a:ext uri="{FF2B5EF4-FFF2-40B4-BE49-F238E27FC236}">
                <a16:creationId xmlns:a16="http://schemas.microsoft.com/office/drawing/2014/main" id="{8328077A-5532-B309-50D2-2A6427C67FBD}"/>
              </a:ext>
            </a:extLst>
          </p:cNvPr>
          <p:cNvSpPr>
            <a:spLocks noGrp="1"/>
          </p:cNvSpPr>
          <p:nvPr>
            <p:ph type="pic" idx="1"/>
          </p:nvPr>
        </p:nvSpPr>
        <p:spPr>
          <a:xfrm>
            <a:off x="3887391" y="987428"/>
            <a:ext cx="462915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Click icon to add picture</a:t>
            </a:r>
          </a:p>
        </p:txBody>
      </p:sp>
      <p:sp>
        <p:nvSpPr>
          <p:cNvPr id="4" name="Text Placeholder 3">
            <a:extLst>
              <a:ext uri="{FF2B5EF4-FFF2-40B4-BE49-F238E27FC236}">
                <a16:creationId xmlns:a16="http://schemas.microsoft.com/office/drawing/2014/main" id="{22D51D21-4194-148A-EDFA-966678D0B1A5}"/>
              </a:ext>
            </a:extLst>
          </p:cNvPr>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a:extLst>
              <a:ext uri="{FF2B5EF4-FFF2-40B4-BE49-F238E27FC236}">
                <a16:creationId xmlns:a16="http://schemas.microsoft.com/office/drawing/2014/main" id="{936F0A22-BA64-45FB-4FA8-56EFBD0449C3}"/>
              </a:ext>
            </a:extLst>
          </p:cNvPr>
          <p:cNvSpPr>
            <a:spLocks noGrp="1"/>
          </p:cNvSpPr>
          <p:nvPr>
            <p:ph type="dt" sz="half" idx="10"/>
          </p:nvPr>
        </p:nvSpPr>
        <p:spPr/>
        <p:txBody>
          <a:bodyPr/>
          <a:lstStyle/>
          <a:p>
            <a:fld id="{6035A9BE-7362-47E4-B555-5656B25A47D4}" type="datetimeFigureOut">
              <a:rPr lang="en-US" smtClean="0"/>
              <a:t>5/1/2025</a:t>
            </a:fld>
            <a:endParaRPr lang="en-US"/>
          </a:p>
        </p:txBody>
      </p:sp>
      <p:sp>
        <p:nvSpPr>
          <p:cNvPr id="6" name="Footer Placeholder 5">
            <a:extLst>
              <a:ext uri="{FF2B5EF4-FFF2-40B4-BE49-F238E27FC236}">
                <a16:creationId xmlns:a16="http://schemas.microsoft.com/office/drawing/2014/main" id="{EB62E2B9-D7C7-523E-7B59-C391EF8E82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A27791-07E0-3B65-46C5-3DBC06DA2E40}"/>
              </a:ext>
            </a:extLst>
          </p:cNvPr>
          <p:cNvSpPr>
            <a:spLocks noGrp="1"/>
          </p:cNvSpPr>
          <p:nvPr>
            <p:ph type="sldNum" sz="quarter" idx="12"/>
          </p:nvPr>
        </p:nvSpPr>
        <p:spPr/>
        <p:txBody>
          <a:bodyPr/>
          <a:lstStyle/>
          <a:p>
            <a:fld id="{6BFE29F5-D8C6-40B9-9531-096AA438F79F}" type="slidenum">
              <a:rPr lang="en-US" smtClean="0"/>
              <a:t>‹#›</a:t>
            </a:fld>
            <a:endParaRPr lang="en-US"/>
          </a:p>
        </p:txBody>
      </p:sp>
    </p:spTree>
    <p:extLst>
      <p:ext uri="{BB962C8B-B14F-4D97-AF65-F5344CB8AC3E}">
        <p14:creationId xmlns:p14="http://schemas.microsoft.com/office/powerpoint/2010/main" val="2412202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04D159-DB59-EBD3-A642-152518F1D392}"/>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4AFFF3-B66C-2BF9-A4E3-5DF930090E5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BDD2E4-1A5C-CBB9-201C-B0051558A790}"/>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675">
                <a:solidFill>
                  <a:schemeClr val="tx1">
                    <a:tint val="82000"/>
                  </a:schemeClr>
                </a:solidFill>
              </a:defRPr>
            </a:lvl1pPr>
          </a:lstStyle>
          <a:p>
            <a:fld id="{6035A9BE-7362-47E4-B555-5656B25A47D4}" type="datetimeFigureOut">
              <a:rPr lang="en-US" smtClean="0"/>
              <a:t>5/1/2025</a:t>
            </a:fld>
            <a:endParaRPr lang="en-US"/>
          </a:p>
        </p:txBody>
      </p:sp>
      <p:sp>
        <p:nvSpPr>
          <p:cNvPr id="5" name="Footer Placeholder 4">
            <a:extLst>
              <a:ext uri="{FF2B5EF4-FFF2-40B4-BE49-F238E27FC236}">
                <a16:creationId xmlns:a16="http://schemas.microsoft.com/office/drawing/2014/main" id="{F2F78887-18BC-B573-E86F-2680A6E8C65E}"/>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675">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B920D15-9CAA-2B04-1C21-0C1D35E2B844}"/>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675">
                <a:solidFill>
                  <a:schemeClr val="tx1">
                    <a:tint val="82000"/>
                  </a:schemeClr>
                </a:solidFill>
              </a:defRPr>
            </a:lvl1pPr>
          </a:lstStyle>
          <a:p>
            <a:fld id="{6BFE29F5-D8C6-40B9-9531-096AA438F79F}" type="slidenum">
              <a:rPr lang="en-US" smtClean="0"/>
              <a:t>‹#›</a:t>
            </a:fld>
            <a:endParaRPr lang="en-US"/>
          </a:p>
        </p:txBody>
      </p:sp>
    </p:spTree>
    <p:extLst>
      <p:ext uri="{BB962C8B-B14F-4D97-AF65-F5344CB8AC3E}">
        <p14:creationId xmlns:p14="http://schemas.microsoft.com/office/powerpoint/2010/main" val="22198408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register.state.gov/contactus/#:~:text=202)%20261%2D8484.-,Contact%20Us%20Form,-Please%20complete%20thi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www.whitehouse.gov/contact/" TargetMode="External"/><Relationship Id="rId4" Type="http://schemas.openxmlformats.org/officeDocument/2006/relationships/hyperlink" Target="http://bit.ly/SecStateContactForm"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cwsglobal.org/blog/daily-state-of-play-trumps-indefinite-refugee-ban-and-funding-halt/"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nytimes.com/interactive/2025/us/trump-administration-lawsuits.html"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ng.senate.gov/contact/email-todd/"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s://www.house.gov/representatives/find-your-representative" TargetMode="External"/><Relationship Id="rId4" Type="http://schemas.openxmlformats.org/officeDocument/2006/relationships/hyperlink" Target="https://www.banks.senate.gov/share-your-opinion/"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in.accessgov.com/gov/Forms/Page/gov/ask-mike/"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iga.in.gov/information/find-legislators"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cwsglobal.org/action-alerts/take-action-today-urge-your-member-of-congress-to-defend-refugee-resettlement/"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s://cwsglobal.org/action-alerts/protect-immigrant-children-tell-congress-the-white-house-to-stop-deporting-unaccompanied-migrant-children/"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6EA81-FC3D-1D36-5FA2-4960F720AE7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BAFD003A-AF08-73C7-C401-2BA6E56BEB59}"/>
              </a:ext>
            </a:extLst>
          </p:cNvPr>
          <p:cNvSpPr>
            <a:spLocks noGrp="1"/>
          </p:cNvSpPr>
          <p:nvPr>
            <p:ph type="subTitle" idx="1"/>
          </p:nvPr>
        </p:nvSpPr>
        <p:spPr/>
        <p:txBody>
          <a:bodyPr/>
          <a:lstStyle/>
          <a:p>
            <a:endParaRPr lang="en-US"/>
          </a:p>
        </p:txBody>
      </p:sp>
      <p:pic>
        <p:nvPicPr>
          <p:cNvPr id="4" name="Picture 3" descr="ExodusPres_TitleSlide.jpg">
            <a:extLst>
              <a:ext uri="{FF2B5EF4-FFF2-40B4-BE49-F238E27FC236}">
                <a16:creationId xmlns:a16="http://schemas.microsoft.com/office/drawing/2014/main" id="{7FAC00D4-781E-98E4-F09A-1FA2C11761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Arrow: Pentagon 4">
            <a:extLst>
              <a:ext uri="{FF2B5EF4-FFF2-40B4-BE49-F238E27FC236}">
                <a16:creationId xmlns:a16="http://schemas.microsoft.com/office/drawing/2014/main" id="{ADF19F49-FF1B-97CB-A19C-51A19AFA754E}"/>
              </a:ext>
            </a:extLst>
          </p:cNvPr>
          <p:cNvSpPr/>
          <p:nvPr/>
        </p:nvSpPr>
        <p:spPr>
          <a:xfrm>
            <a:off x="0" y="5259070"/>
            <a:ext cx="5427471" cy="1096645"/>
          </a:xfrm>
          <a:prstGeom prst="homePlate">
            <a:avLst/>
          </a:prstGeom>
          <a:solidFill>
            <a:srgbClr val="DAA6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Letter </a:t>
            </a:r>
            <a:r>
              <a:rPr lang="en-US" sz="3200"/>
              <a:t>Writing 5.1.25</a:t>
            </a:r>
            <a:endParaRPr lang="en-US" sz="3200" dirty="0"/>
          </a:p>
        </p:txBody>
      </p:sp>
      <p:pic>
        <p:nvPicPr>
          <p:cNvPr id="7" name="Picture 6" descr="A qr code on a white background&#10;&#10;AI-generated content may be incorrect.">
            <a:extLst>
              <a:ext uri="{FF2B5EF4-FFF2-40B4-BE49-F238E27FC236}">
                <a16:creationId xmlns:a16="http://schemas.microsoft.com/office/drawing/2014/main" id="{F57C97E9-B545-594A-DF4B-8AE58E6CCC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1200" y="4727576"/>
            <a:ext cx="1934633" cy="1934633"/>
          </a:xfrm>
          <a:prstGeom prst="rect">
            <a:avLst/>
          </a:prstGeom>
        </p:spPr>
      </p:pic>
    </p:spTree>
    <p:extLst>
      <p:ext uri="{BB962C8B-B14F-4D97-AF65-F5344CB8AC3E}">
        <p14:creationId xmlns:p14="http://schemas.microsoft.com/office/powerpoint/2010/main" val="2630781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3AE27-DDBF-5A4E-F384-9C5B70C64ACE}"/>
            </a:ext>
          </a:extLst>
        </p:cNvPr>
        <p:cNvGrpSpPr/>
        <p:nvPr/>
      </p:nvGrpSpPr>
      <p:grpSpPr>
        <a:xfrm>
          <a:off x="0" y="0"/>
          <a:ext cx="0" cy="0"/>
          <a:chOff x="0" y="0"/>
          <a:chExt cx="0" cy="0"/>
        </a:xfrm>
      </p:grpSpPr>
      <p:pic>
        <p:nvPicPr>
          <p:cNvPr id="4" name="Picture 3" descr="ExodusPres_ContentSlide.jpg">
            <a:extLst>
              <a:ext uri="{FF2B5EF4-FFF2-40B4-BE49-F238E27FC236}">
                <a16:creationId xmlns:a16="http://schemas.microsoft.com/office/drawing/2014/main" id="{85CBBF1B-2189-0E12-EB66-C194159E3E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188"/>
          </a:xfrm>
          <a:prstGeom prst="rect">
            <a:avLst/>
          </a:prstGeom>
        </p:spPr>
      </p:pic>
      <p:sp>
        <p:nvSpPr>
          <p:cNvPr id="10" name="TextBox 9">
            <a:extLst>
              <a:ext uri="{FF2B5EF4-FFF2-40B4-BE49-F238E27FC236}">
                <a16:creationId xmlns:a16="http://schemas.microsoft.com/office/drawing/2014/main" id="{67F8E6F0-D990-C20E-5ED9-53CA71A8CE35}"/>
              </a:ext>
            </a:extLst>
          </p:cNvPr>
          <p:cNvSpPr txBox="1"/>
          <p:nvPr/>
        </p:nvSpPr>
        <p:spPr>
          <a:xfrm>
            <a:off x="40640" y="6399268"/>
            <a:ext cx="2453640" cy="276999"/>
          </a:xfrm>
          <a:prstGeom prst="rect">
            <a:avLst/>
          </a:prstGeom>
          <a:noFill/>
        </p:spPr>
        <p:txBody>
          <a:bodyPr wrap="square">
            <a:spAutoFit/>
          </a:bodyPr>
          <a:lstStyle/>
          <a:p>
            <a:r>
              <a:rPr lang="en-US" sz="1200" b="1">
                <a:solidFill>
                  <a:schemeClr val="bg1"/>
                </a:solidFill>
                <a:latin typeface="Rockwell" panose="02060603020205020403" pitchFamily="18" charset="0"/>
              </a:rPr>
              <a:t>Exodus Refugee </a:t>
            </a:r>
            <a:r>
              <a:rPr lang="en-US" sz="1200" i="1">
                <a:solidFill>
                  <a:schemeClr val="bg1"/>
                </a:solidFill>
                <a:latin typeface="Rockwell" panose="02060603020205020403" pitchFamily="18" charset="0"/>
              </a:rPr>
              <a:t>The Life Ahead</a:t>
            </a:r>
          </a:p>
        </p:txBody>
      </p:sp>
      <p:sp>
        <p:nvSpPr>
          <p:cNvPr id="2" name="TextBox 1">
            <a:extLst>
              <a:ext uri="{FF2B5EF4-FFF2-40B4-BE49-F238E27FC236}">
                <a16:creationId xmlns:a16="http://schemas.microsoft.com/office/drawing/2014/main" id="{CD3CF15B-5CD3-C516-54A7-78544528C21B}"/>
              </a:ext>
            </a:extLst>
          </p:cNvPr>
          <p:cNvSpPr txBox="1"/>
          <p:nvPr/>
        </p:nvSpPr>
        <p:spPr>
          <a:xfrm>
            <a:off x="267232" y="304800"/>
            <a:ext cx="7581014" cy="707886"/>
          </a:xfrm>
          <a:prstGeom prst="rect">
            <a:avLst/>
          </a:prstGeom>
          <a:noFill/>
        </p:spPr>
        <p:txBody>
          <a:bodyPr wrap="square" lIns="91440" tIns="45720" rIns="91440" bIns="45720" rtlCol="0" anchor="t">
            <a:spAutoFit/>
          </a:bodyPr>
          <a:lstStyle/>
          <a:p>
            <a:r>
              <a:rPr lang="en-US" sz="4000" b="1">
                <a:solidFill>
                  <a:srgbClr val="2690A8"/>
                </a:solidFill>
                <a:latin typeface="Rabiohead"/>
                <a:cs typeface="Rabiohead"/>
              </a:rPr>
              <a:t>Who is an asylum seeker?</a:t>
            </a:r>
          </a:p>
        </p:txBody>
      </p:sp>
      <p:sp>
        <p:nvSpPr>
          <p:cNvPr id="5" name="TextBox 4">
            <a:extLst>
              <a:ext uri="{FF2B5EF4-FFF2-40B4-BE49-F238E27FC236}">
                <a16:creationId xmlns:a16="http://schemas.microsoft.com/office/drawing/2014/main" id="{C3C498DC-E91F-53D1-395F-4D7D7673D736}"/>
              </a:ext>
            </a:extLst>
          </p:cNvPr>
          <p:cNvSpPr txBox="1"/>
          <p:nvPr/>
        </p:nvSpPr>
        <p:spPr>
          <a:xfrm>
            <a:off x="343408" y="1119281"/>
            <a:ext cx="8800592" cy="5632311"/>
          </a:xfrm>
          <a:prstGeom prst="rect">
            <a:avLst/>
          </a:prstGeom>
          <a:noFill/>
        </p:spPr>
        <p:txBody>
          <a:bodyPr wrap="square" rtlCol="0">
            <a:spAutoFit/>
          </a:bodyPr>
          <a:lstStyle/>
          <a:p>
            <a:pPr algn="l"/>
            <a:r>
              <a:rPr lang="en-US" b="0" i="0">
                <a:solidFill>
                  <a:srgbClr val="000000"/>
                </a:solidFill>
                <a:effectLst/>
                <a:latin typeface="Rockwell" panose="02060603020205020403" pitchFamily="18" charset="0"/>
              </a:rPr>
              <a:t>An asylum seeker is someone seeking international protection and has applied for asylum or intends to do so.</a:t>
            </a:r>
            <a:endParaRPr lang="en-US">
              <a:solidFill>
                <a:srgbClr val="000000"/>
              </a:solidFill>
              <a:latin typeface="Rockwell" panose="02060603020205020403" pitchFamily="18" charset="0"/>
            </a:endParaRPr>
          </a:p>
          <a:p>
            <a:pPr marL="171450" indent="-171450" algn="l">
              <a:buFont typeface="Arial" panose="020B0604020202020204" pitchFamily="34" charset="0"/>
              <a:buChar char="•"/>
            </a:pPr>
            <a:endParaRPr lang="en-US" b="0" i="0">
              <a:solidFill>
                <a:srgbClr val="000000"/>
              </a:solidFill>
              <a:effectLst/>
              <a:latin typeface="Rockwell" panose="02060603020205020403" pitchFamily="18" charset="0"/>
            </a:endParaRPr>
          </a:p>
          <a:p>
            <a:pPr marL="171450" indent="-171450" algn="l">
              <a:buFont typeface="Arial" panose="020B0604020202020204" pitchFamily="34" charset="0"/>
              <a:buChar char="•"/>
            </a:pPr>
            <a:r>
              <a:rPr lang="en-US" b="0" i="0">
                <a:solidFill>
                  <a:srgbClr val="000000"/>
                </a:solidFill>
                <a:effectLst/>
                <a:latin typeface="Rockwell" panose="02060603020205020403" pitchFamily="18" charset="0"/>
              </a:rPr>
              <a:t>While refugee status is processed abroad, asylum is processed in the U.S.</a:t>
            </a:r>
          </a:p>
          <a:p>
            <a:pPr marL="171450" indent="-171450" algn="l">
              <a:buFont typeface="Arial" panose="020B0604020202020204" pitchFamily="34" charset="0"/>
              <a:buChar char="•"/>
            </a:pPr>
            <a:r>
              <a:rPr lang="en-US" b="0" i="0">
                <a:solidFill>
                  <a:srgbClr val="000000"/>
                </a:solidFill>
                <a:effectLst/>
                <a:latin typeface="Rockwell" panose="02060603020205020403" pitchFamily="18" charset="0"/>
              </a:rPr>
              <a:t>To be eligible for asylum, </a:t>
            </a:r>
            <a:r>
              <a:rPr lang="en-US">
                <a:solidFill>
                  <a:srgbClr val="000000"/>
                </a:solidFill>
                <a:latin typeface="Rockwell" panose="02060603020205020403" pitchFamily="18" charset="0"/>
              </a:rPr>
              <a:t>an individual “must demonstrate a well-founded fear of persecution based on:</a:t>
            </a:r>
          </a:p>
          <a:p>
            <a:pPr lvl="1"/>
            <a:r>
              <a:rPr lang="en-US" b="0" i="0">
                <a:solidFill>
                  <a:srgbClr val="000000"/>
                </a:solidFill>
                <a:effectLst/>
                <a:latin typeface="Rockwell" panose="02060603020205020403" pitchFamily="18" charset="0"/>
              </a:rPr>
              <a:t>	</a:t>
            </a:r>
            <a:r>
              <a:rPr lang="en-US" b="0" i="0">
                <a:solidFill>
                  <a:srgbClr val="206D7D"/>
                </a:solidFill>
                <a:effectLst/>
                <a:latin typeface="Rockwell" panose="02060603020205020403" pitchFamily="18" charset="0"/>
              </a:rPr>
              <a:t>race,</a:t>
            </a:r>
          </a:p>
          <a:p>
            <a:pPr algn="l"/>
            <a:r>
              <a:rPr lang="en-US">
                <a:solidFill>
                  <a:srgbClr val="206D7D"/>
                </a:solidFill>
                <a:latin typeface="Rockwell" panose="02060603020205020403" pitchFamily="18" charset="0"/>
              </a:rPr>
              <a:t>	religion,</a:t>
            </a:r>
          </a:p>
          <a:p>
            <a:pPr algn="l"/>
            <a:r>
              <a:rPr lang="en-US" b="0" i="0">
                <a:solidFill>
                  <a:srgbClr val="206D7D"/>
                </a:solidFill>
                <a:effectLst/>
                <a:latin typeface="Rockwell" panose="02060603020205020403" pitchFamily="18" charset="0"/>
              </a:rPr>
              <a:t>	nationality,</a:t>
            </a:r>
          </a:p>
          <a:p>
            <a:pPr algn="l"/>
            <a:r>
              <a:rPr lang="en-US">
                <a:solidFill>
                  <a:srgbClr val="206D7D"/>
                </a:solidFill>
                <a:latin typeface="Rockwell" panose="02060603020205020403" pitchFamily="18" charset="0"/>
              </a:rPr>
              <a:t>	membership in a particular social group,</a:t>
            </a:r>
          </a:p>
          <a:p>
            <a:pPr algn="l"/>
            <a:r>
              <a:rPr lang="en-US" b="0" i="0">
                <a:solidFill>
                  <a:srgbClr val="206D7D"/>
                </a:solidFill>
                <a:effectLst/>
                <a:latin typeface="Rockwell" panose="02060603020205020403" pitchFamily="18" charset="0"/>
              </a:rPr>
              <a:t>	or political option</a:t>
            </a:r>
            <a:r>
              <a:rPr lang="en-US" b="0" i="0">
                <a:solidFill>
                  <a:srgbClr val="000000"/>
                </a:solidFill>
                <a:effectLst/>
                <a:latin typeface="Rockwell" panose="02060603020205020403" pitchFamily="18" charset="0"/>
              </a:rPr>
              <a:t>.”</a:t>
            </a:r>
          </a:p>
          <a:p>
            <a:pPr algn="l"/>
            <a:endParaRPr lang="en-US">
              <a:solidFill>
                <a:srgbClr val="000000"/>
              </a:solidFill>
              <a:latin typeface="Rockwell" panose="02060603020205020403" pitchFamily="18" charset="0"/>
            </a:endParaRPr>
          </a:p>
          <a:p>
            <a:pPr marL="171450" indent="-171450" algn="l">
              <a:buFont typeface="Arial" panose="020B0604020202020204" pitchFamily="34" charset="0"/>
              <a:buChar char="•"/>
            </a:pPr>
            <a:r>
              <a:rPr lang="en-US" b="0" i="0">
                <a:solidFill>
                  <a:srgbClr val="000000"/>
                </a:solidFill>
                <a:effectLst/>
                <a:latin typeface="Rockwell" panose="02060603020205020403" pitchFamily="18" charset="0"/>
              </a:rPr>
              <a:t>Six months after filing for asylum, asylum seekers are eligible for a work permit.</a:t>
            </a:r>
          </a:p>
          <a:p>
            <a:pPr marL="171450" indent="-171450" algn="l">
              <a:buFont typeface="Arial" panose="020B0604020202020204" pitchFamily="34" charset="0"/>
              <a:buChar char="•"/>
            </a:pPr>
            <a:endParaRPr lang="en-US">
              <a:solidFill>
                <a:srgbClr val="000000"/>
              </a:solidFill>
              <a:latin typeface="Rockwell" panose="02060603020205020403" pitchFamily="18" charset="0"/>
            </a:endParaRPr>
          </a:p>
          <a:p>
            <a:pPr marL="171450" indent="-171450" algn="l">
              <a:buFont typeface="Arial" panose="020B0604020202020204" pitchFamily="34" charset="0"/>
              <a:buChar char="•"/>
            </a:pPr>
            <a:r>
              <a:rPr lang="en-US" b="0" i="0">
                <a:solidFill>
                  <a:srgbClr val="000000"/>
                </a:solidFill>
                <a:effectLst/>
                <a:latin typeface="Rockwell" panose="02060603020205020403" pitchFamily="18" charset="0"/>
              </a:rPr>
              <a:t>People who are seeking asylum are waiting years to have their cases heard by an immigration judge or other immigration official.</a:t>
            </a:r>
          </a:p>
          <a:p>
            <a:pPr marL="171450" indent="-171450" algn="l">
              <a:buFont typeface="Arial" panose="020B0604020202020204" pitchFamily="34" charset="0"/>
              <a:buChar char="•"/>
            </a:pPr>
            <a:endParaRPr lang="en-US">
              <a:solidFill>
                <a:srgbClr val="000000"/>
              </a:solidFill>
              <a:latin typeface="Rockwell" panose="02060603020205020403" pitchFamily="18" charset="0"/>
              <a:cs typeface="Arial"/>
            </a:endParaRPr>
          </a:p>
          <a:p>
            <a:pPr marL="171450" indent="-171450" algn="l">
              <a:buFont typeface="Arial" panose="020B0604020202020204" pitchFamily="34" charset="0"/>
              <a:buChar char="•"/>
            </a:pPr>
            <a:r>
              <a:rPr lang="en-US">
                <a:solidFill>
                  <a:srgbClr val="000000"/>
                </a:solidFill>
                <a:latin typeface="Rockwell" panose="02060603020205020403" pitchFamily="18" charset="0"/>
                <a:cs typeface="Arial"/>
              </a:rPr>
              <a:t>Asylum </a:t>
            </a:r>
            <a:r>
              <a:rPr lang="en-US" b="1" u="sng">
                <a:solidFill>
                  <a:srgbClr val="000000"/>
                </a:solidFill>
                <a:latin typeface="Rockwell" panose="02060603020205020403" pitchFamily="18" charset="0"/>
                <a:cs typeface="Arial"/>
              </a:rPr>
              <a:t>is</a:t>
            </a:r>
            <a:r>
              <a:rPr lang="en-US">
                <a:solidFill>
                  <a:srgbClr val="000000"/>
                </a:solidFill>
                <a:latin typeface="Rockwell" panose="02060603020205020403" pitchFamily="18" charset="0"/>
                <a:cs typeface="Arial"/>
              </a:rPr>
              <a:t> a path to a green card or permanent residency.</a:t>
            </a:r>
            <a:endParaRPr lang="en-US">
              <a:solidFill>
                <a:schemeClr val="tx1"/>
              </a:solidFill>
              <a:latin typeface="Rockwell" panose="02060603020205020403" pitchFamily="18" charset="0"/>
              <a:cs typeface="Arial"/>
            </a:endParaRPr>
          </a:p>
          <a:p>
            <a:pPr algn="l"/>
            <a:endParaRPr lang="en-US" b="1">
              <a:solidFill>
                <a:schemeClr val="tx1"/>
              </a:solidFill>
              <a:latin typeface="Rockwell"/>
              <a:cs typeface="Arial"/>
            </a:endParaRPr>
          </a:p>
          <a:p>
            <a:pPr algn="l"/>
            <a:endParaRPr lang="en-US" altLang="en-US">
              <a:solidFill>
                <a:schemeClr val="tx1"/>
              </a:solidFill>
              <a:latin typeface="Rockwell" panose="02060603020205020403" pitchFamily="18" charset="0"/>
            </a:endParaRPr>
          </a:p>
        </p:txBody>
      </p:sp>
    </p:spTree>
    <p:extLst>
      <p:ext uri="{BB962C8B-B14F-4D97-AF65-F5344CB8AC3E}">
        <p14:creationId xmlns:p14="http://schemas.microsoft.com/office/powerpoint/2010/main" val="146712348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xodusPres_SubTitleSlid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749247" y="2862069"/>
            <a:ext cx="7583832" cy="830997"/>
          </a:xfrm>
          <a:prstGeom prst="rect">
            <a:avLst/>
          </a:prstGeom>
          <a:noFill/>
        </p:spPr>
        <p:txBody>
          <a:bodyPr wrap="square" rtlCol="0">
            <a:spAutoFit/>
          </a:bodyPr>
          <a:lstStyle/>
          <a:p>
            <a:pPr algn="ctr"/>
            <a:r>
              <a:rPr lang="en-US" sz="4800" b="1">
                <a:solidFill>
                  <a:schemeClr val="bg1"/>
                </a:solidFill>
                <a:latin typeface="Rockwell" panose="02060603020205020403" pitchFamily="18" charset="0"/>
                <a:cs typeface="Rabiohead"/>
              </a:rPr>
              <a:t>Federal Issues</a:t>
            </a:r>
          </a:p>
        </p:txBody>
      </p:sp>
    </p:spTree>
    <p:extLst>
      <p:ext uri="{BB962C8B-B14F-4D97-AF65-F5344CB8AC3E}">
        <p14:creationId xmlns:p14="http://schemas.microsoft.com/office/powerpoint/2010/main" val="24162699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0">
        <p159:morph option="byObject"/>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29A03-07DD-C086-934B-8C89420FEF46}"/>
              </a:ext>
            </a:extLst>
          </p:cNvPr>
          <p:cNvSpPr>
            <a:spLocks noGrp="1"/>
          </p:cNvSpPr>
          <p:nvPr>
            <p:ph type="title"/>
          </p:nvPr>
        </p:nvSpPr>
        <p:spPr>
          <a:xfrm>
            <a:off x="336042" y="90808"/>
            <a:ext cx="7886700" cy="1325563"/>
          </a:xfrm>
        </p:spPr>
        <p:txBody>
          <a:bodyPr>
            <a:normAutofit/>
          </a:bodyPr>
          <a:lstStyle/>
          <a:p>
            <a:r>
              <a:rPr lang="en-US" sz="1800"/>
              <a:t>Actions taken by the Trump administration so far:</a:t>
            </a:r>
          </a:p>
        </p:txBody>
      </p:sp>
      <p:sp>
        <p:nvSpPr>
          <p:cNvPr id="3" name="Content Placeholder 2">
            <a:extLst>
              <a:ext uri="{FF2B5EF4-FFF2-40B4-BE49-F238E27FC236}">
                <a16:creationId xmlns:a16="http://schemas.microsoft.com/office/drawing/2014/main" id="{4C086464-6BDF-EAA6-3847-0BF241B3031C}"/>
              </a:ext>
            </a:extLst>
          </p:cNvPr>
          <p:cNvSpPr>
            <a:spLocks noGrp="1"/>
          </p:cNvSpPr>
          <p:nvPr>
            <p:ph idx="1"/>
          </p:nvPr>
        </p:nvSpPr>
        <p:spPr>
          <a:xfrm>
            <a:off x="628650" y="1043019"/>
            <a:ext cx="7886700" cy="4845717"/>
          </a:xfrm>
        </p:spPr>
        <p:txBody>
          <a:bodyPr vert="horz" lIns="91440" tIns="45720" rIns="91440" bIns="45720" rtlCol="0" anchor="t">
            <a:normAutofit/>
          </a:bodyPr>
          <a:lstStyle/>
          <a:p>
            <a:pPr marL="128270" indent="-128270">
              <a:spcAft>
                <a:spcPts val="1800"/>
              </a:spcAft>
            </a:pPr>
            <a:r>
              <a:rPr lang="en-US" sz="1600">
                <a:solidFill>
                  <a:srgbClr val="2A2A2A"/>
                </a:solidFill>
              </a:rPr>
              <a:t>An indefinite ban on refugee resettlement, stranding tens of thousands of refugees who have gone through years of security screening and remain in danger overseas. </a:t>
            </a:r>
          </a:p>
          <a:p>
            <a:pPr marL="128270" indent="-128270">
              <a:spcAft>
                <a:spcPts val="1800"/>
              </a:spcAft>
            </a:pPr>
            <a:r>
              <a:rPr lang="en-US" sz="1600">
                <a:solidFill>
                  <a:srgbClr val="2A2A2A"/>
                </a:solidFill>
              </a:rPr>
              <a:t>Termination of Reception and Placement contracts for all resettlement agencies</a:t>
            </a:r>
          </a:p>
          <a:p>
            <a:pPr marL="128270" indent="-128270">
              <a:spcAft>
                <a:spcPts val="1800"/>
              </a:spcAft>
            </a:pPr>
            <a:r>
              <a:rPr lang="en-US" sz="1600">
                <a:solidFill>
                  <a:srgbClr val="2A2A2A"/>
                </a:solidFill>
              </a:rPr>
              <a:t>A 90-day suspension of all foreign aid to displaced people overseas — followed by stop work orders implicating services to refugees and forcibly displaced people who are already here. </a:t>
            </a:r>
          </a:p>
          <a:p>
            <a:pPr marL="128270" indent="-128270">
              <a:spcAft>
                <a:spcPts val="1800"/>
              </a:spcAft>
            </a:pPr>
            <a:r>
              <a:rPr lang="en-US" sz="1600">
                <a:solidFill>
                  <a:srgbClr val="2A2A2A"/>
                </a:solidFill>
              </a:rPr>
              <a:t>A total ban on access to asylum and other protections for anyone arriving at the border.</a:t>
            </a:r>
          </a:p>
          <a:p>
            <a:pPr marL="128270" indent="-128270">
              <a:spcAft>
                <a:spcPts val="1800"/>
              </a:spcAft>
            </a:pPr>
            <a:r>
              <a:rPr lang="en-US" sz="1600">
                <a:solidFill>
                  <a:srgbClr val="2A2A2A"/>
                </a:solidFill>
              </a:rPr>
              <a:t>Authorizing and mobilizing the military to stop people seeking protection from entering the United States via the southern border.</a:t>
            </a:r>
          </a:p>
          <a:p>
            <a:pPr marL="128270" indent="-128270">
              <a:spcAft>
                <a:spcPts val="1800"/>
              </a:spcAft>
            </a:pPr>
            <a:r>
              <a:rPr lang="en-US" sz="1600">
                <a:solidFill>
                  <a:srgbClr val="2A2A2A"/>
                </a:solidFill>
              </a:rPr>
              <a:t>An expansion of detention and deportation in the interior of the United States and an end to guidance preventing ICE enforcement actions in churches and schools.</a:t>
            </a:r>
          </a:p>
        </p:txBody>
      </p:sp>
      <p:sp>
        <p:nvSpPr>
          <p:cNvPr id="4" name="Title 1">
            <a:extLst>
              <a:ext uri="{FF2B5EF4-FFF2-40B4-BE49-F238E27FC236}">
                <a16:creationId xmlns:a16="http://schemas.microsoft.com/office/drawing/2014/main" id="{BEF13ED4-DEBC-DF3F-0AAB-25DC67FB23B0}"/>
              </a:ext>
            </a:extLst>
          </p:cNvPr>
          <p:cNvSpPr txBox="1">
            <a:spLocks/>
          </p:cNvSpPr>
          <p:nvPr/>
        </p:nvSpPr>
        <p:spPr>
          <a:xfrm>
            <a:off x="415290" y="4339720"/>
            <a:ext cx="7886700" cy="1325563"/>
          </a:xfrm>
          <a:prstGeom prst="rect">
            <a:avLst/>
          </a:prstGeom>
        </p:spPr>
        <p:txBody>
          <a:bodyPr vert="horz" lIns="91440" tIns="45720" rIns="91440" bIns="45720" rtlCol="0"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endParaRPr lang="en-US"/>
          </a:p>
        </p:txBody>
      </p:sp>
      <p:sp>
        <p:nvSpPr>
          <p:cNvPr id="5" name="TextBox 4">
            <a:extLst>
              <a:ext uri="{FF2B5EF4-FFF2-40B4-BE49-F238E27FC236}">
                <a16:creationId xmlns:a16="http://schemas.microsoft.com/office/drawing/2014/main" id="{DA58E526-DF33-3530-AB87-7AA9F95ABBEB}"/>
              </a:ext>
            </a:extLst>
          </p:cNvPr>
          <p:cNvSpPr txBox="1"/>
          <p:nvPr/>
        </p:nvSpPr>
        <p:spPr>
          <a:xfrm>
            <a:off x="40640" y="6399268"/>
            <a:ext cx="2453640" cy="276999"/>
          </a:xfrm>
          <a:prstGeom prst="rect">
            <a:avLst/>
          </a:prstGeom>
          <a:noFill/>
        </p:spPr>
        <p:txBody>
          <a:bodyPr wrap="square">
            <a:spAutoFit/>
          </a:bodyPr>
          <a:lstStyle/>
          <a:p>
            <a:r>
              <a:rPr lang="en-US" sz="1200" b="1">
                <a:solidFill>
                  <a:schemeClr val="bg1"/>
                </a:solidFill>
                <a:latin typeface="Rockwell" panose="02060603020205020403" pitchFamily="18" charset="0"/>
              </a:rPr>
              <a:t>Exodus Refugee </a:t>
            </a:r>
            <a:r>
              <a:rPr lang="en-US" sz="1200" i="1">
                <a:solidFill>
                  <a:schemeClr val="bg1"/>
                </a:solidFill>
                <a:latin typeface="Rockwell" panose="02060603020205020403" pitchFamily="18" charset="0"/>
              </a:rPr>
              <a:t>The Life Ahead</a:t>
            </a:r>
          </a:p>
        </p:txBody>
      </p:sp>
    </p:spTree>
    <p:extLst>
      <p:ext uri="{BB962C8B-B14F-4D97-AF65-F5344CB8AC3E}">
        <p14:creationId xmlns:p14="http://schemas.microsoft.com/office/powerpoint/2010/main" val="2599820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496FE-F657-0331-7DE4-02C0BF8562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A6F9C7-320E-0BD3-4FCB-921A56390B4C}"/>
              </a:ext>
            </a:extLst>
          </p:cNvPr>
          <p:cNvSpPr>
            <a:spLocks noGrp="1"/>
          </p:cNvSpPr>
          <p:nvPr>
            <p:ph type="title"/>
          </p:nvPr>
        </p:nvSpPr>
        <p:spPr>
          <a:xfrm>
            <a:off x="336042" y="90808"/>
            <a:ext cx="7886700" cy="1325563"/>
          </a:xfrm>
        </p:spPr>
        <p:txBody>
          <a:bodyPr>
            <a:normAutofit/>
          </a:bodyPr>
          <a:lstStyle/>
          <a:p>
            <a:r>
              <a:rPr lang="en-US" sz="1800"/>
              <a:t>Actions taken by the Trump administration cont.:</a:t>
            </a:r>
          </a:p>
        </p:txBody>
      </p:sp>
      <p:sp>
        <p:nvSpPr>
          <p:cNvPr id="3" name="Content Placeholder 2">
            <a:extLst>
              <a:ext uri="{FF2B5EF4-FFF2-40B4-BE49-F238E27FC236}">
                <a16:creationId xmlns:a16="http://schemas.microsoft.com/office/drawing/2014/main" id="{F510B6A8-C331-34A6-6AF6-05481C329ADA}"/>
              </a:ext>
            </a:extLst>
          </p:cNvPr>
          <p:cNvSpPr>
            <a:spLocks noGrp="1"/>
          </p:cNvSpPr>
          <p:nvPr>
            <p:ph idx="1"/>
          </p:nvPr>
        </p:nvSpPr>
        <p:spPr>
          <a:xfrm>
            <a:off x="415290" y="1341886"/>
            <a:ext cx="7886700" cy="3898982"/>
          </a:xfrm>
        </p:spPr>
        <p:txBody>
          <a:bodyPr vert="horz" lIns="91440" tIns="45720" rIns="91440" bIns="45720" rtlCol="0" anchor="t">
            <a:normAutofit/>
          </a:bodyPr>
          <a:lstStyle/>
          <a:p>
            <a:pPr marL="128270" indent="-128270">
              <a:spcAft>
                <a:spcPts val="1800"/>
              </a:spcAft>
            </a:pPr>
            <a:r>
              <a:rPr lang="en-US" sz="1600">
                <a:solidFill>
                  <a:srgbClr val="2A2A2A"/>
                </a:solidFill>
              </a:rPr>
              <a:t>Termination of Humanitarian Parole CHNV (Cubans, Haitians, Nicaraguans, Venezuelans), meaning more than half a million people will lose their status on April 24</a:t>
            </a:r>
            <a:r>
              <a:rPr lang="en-US" sz="1600" baseline="30000">
                <a:solidFill>
                  <a:srgbClr val="2A2A2A"/>
                </a:solidFill>
              </a:rPr>
              <a:t>th</a:t>
            </a:r>
            <a:r>
              <a:rPr lang="en-US" sz="1600">
                <a:solidFill>
                  <a:srgbClr val="2A2A2A"/>
                </a:solidFill>
              </a:rPr>
              <a:t> and are being issued notices to depart the US. </a:t>
            </a:r>
          </a:p>
          <a:p>
            <a:pPr marL="128270" indent="-128270">
              <a:spcAft>
                <a:spcPts val="1800"/>
              </a:spcAft>
            </a:pPr>
            <a:r>
              <a:rPr lang="en-US" sz="1600">
                <a:solidFill>
                  <a:srgbClr val="2A2A2A"/>
                </a:solidFill>
              </a:rPr>
              <a:t>Issuing notices to those who received Humanitarian Parole through the </a:t>
            </a:r>
            <a:r>
              <a:rPr lang="en-US" sz="1600" err="1">
                <a:solidFill>
                  <a:srgbClr val="2A2A2A"/>
                </a:solidFill>
              </a:rPr>
              <a:t>CBPOne</a:t>
            </a:r>
            <a:r>
              <a:rPr lang="en-US" sz="1600">
                <a:solidFill>
                  <a:srgbClr val="2A2A2A"/>
                </a:solidFill>
              </a:rPr>
              <a:t> app the Biden administration used to depart the US within 7 days. </a:t>
            </a:r>
          </a:p>
          <a:p>
            <a:pPr marL="128270" indent="-128270">
              <a:spcAft>
                <a:spcPts val="1800"/>
              </a:spcAft>
            </a:pPr>
            <a:r>
              <a:rPr lang="en-US" sz="1600">
                <a:solidFill>
                  <a:srgbClr val="2A2A2A"/>
                </a:solidFill>
              </a:rPr>
              <a:t>Terminated a majority of contracts for the Unaccompanied Children Program, which provides legal representation to thousands of unaccompanied immigrant children across the country, including infants. </a:t>
            </a:r>
          </a:p>
          <a:p>
            <a:pPr marL="128270" indent="-128270">
              <a:spcAft>
                <a:spcPts val="1800"/>
              </a:spcAft>
            </a:pPr>
            <a:r>
              <a:rPr lang="en-US" sz="1600">
                <a:solidFill>
                  <a:srgbClr val="2A2A2A"/>
                </a:solidFill>
              </a:rPr>
              <a:t>USCIS has issued a pause on processing green card applications for refugees. </a:t>
            </a:r>
          </a:p>
        </p:txBody>
      </p:sp>
      <p:sp>
        <p:nvSpPr>
          <p:cNvPr id="4" name="Title 1">
            <a:extLst>
              <a:ext uri="{FF2B5EF4-FFF2-40B4-BE49-F238E27FC236}">
                <a16:creationId xmlns:a16="http://schemas.microsoft.com/office/drawing/2014/main" id="{BB22DDBA-EE1C-04F4-FE12-394F63D494F1}"/>
              </a:ext>
            </a:extLst>
          </p:cNvPr>
          <p:cNvSpPr txBox="1">
            <a:spLocks/>
          </p:cNvSpPr>
          <p:nvPr/>
        </p:nvSpPr>
        <p:spPr>
          <a:xfrm>
            <a:off x="415290" y="4339720"/>
            <a:ext cx="7886700" cy="1325563"/>
          </a:xfrm>
          <a:prstGeom prst="rect">
            <a:avLst/>
          </a:prstGeom>
        </p:spPr>
        <p:txBody>
          <a:bodyPr vert="horz" lIns="91440" tIns="45720" rIns="91440" bIns="45720" rtlCol="0"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endParaRPr lang="en-US"/>
          </a:p>
        </p:txBody>
      </p:sp>
      <p:sp>
        <p:nvSpPr>
          <p:cNvPr id="5" name="TextBox 4">
            <a:extLst>
              <a:ext uri="{FF2B5EF4-FFF2-40B4-BE49-F238E27FC236}">
                <a16:creationId xmlns:a16="http://schemas.microsoft.com/office/drawing/2014/main" id="{EC350ECE-1858-2DEA-B0FC-AC39D2231272}"/>
              </a:ext>
            </a:extLst>
          </p:cNvPr>
          <p:cNvSpPr txBox="1"/>
          <p:nvPr/>
        </p:nvSpPr>
        <p:spPr>
          <a:xfrm>
            <a:off x="40640" y="6399268"/>
            <a:ext cx="2453640" cy="276999"/>
          </a:xfrm>
          <a:prstGeom prst="rect">
            <a:avLst/>
          </a:prstGeom>
          <a:noFill/>
        </p:spPr>
        <p:txBody>
          <a:bodyPr wrap="square">
            <a:spAutoFit/>
          </a:bodyPr>
          <a:lstStyle/>
          <a:p>
            <a:r>
              <a:rPr lang="en-US" sz="1200" b="1">
                <a:solidFill>
                  <a:schemeClr val="bg1"/>
                </a:solidFill>
                <a:latin typeface="Rockwell" panose="02060603020205020403" pitchFamily="18" charset="0"/>
              </a:rPr>
              <a:t>Exodus Refugee </a:t>
            </a:r>
            <a:r>
              <a:rPr lang="en-US" sz="1200" i="1">
                <a:solidFill>
                  <a:schemeClr val="bg1"/>
                </a:solidFill>
                <a:latin typeface="Rockwell" panose="02060603020205020403" pitchFamily="18" charset="0"/>
              </a:rPr>
              <a:t>The Life Ahead</a:t>
            </a:r>
          </a:p>
        </p:txBody>
      </p:sp>
    </p:spTree>
    <p:extLst>
      <p:ext uri="{BB962C8B-B14F-4D97-AF65-F5344CB8AC3E}">
        <p14:creationId xmlns:p14="http://schemas.microsoft.com/office/powerpoint/2010/main" val="1479196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32337-F1C8-1428-6F3C-E158DF549431}"/>
              </a:ext>
            </a:extLst>
          </p:cNvPr>
          <p:cNvSpPr>
            <a:spLocks noGrp="1"/>
          </p:cNvSpPr>
          <p:nvPr>
            <p:ph type="title"/>
          </p:nvPr>
        </p:nvSpPr>
        <p:spPr/>
        <p:txBody>
          <a:bodyPr/>
          <a:lstStyle/>
          <a:p>
            <a:r>
              <a:rPr lang="en-US"/>
              <a:t>Asks</a:t>
            </a:r>
          </a:p>
        </p:txBody>
      </p:sp>
      <p:sp>
        <p:nvSpPr>
          <p:cNvPr id="3" name="Content Placeholder 2">
            <a:extLst>
              <a:ext uri="{FF2B5EF4-FFF2-40B4-BE49-F238E27FC236}">
                <a16:creationId xmlns:a16="http://schemas.microsoft.com/office/drawing/2014/main" id="{88BA5384-180A-CE12-74A2-5565B3233C18}"/>
              </a:ext>
            </a:extLst>
          </p:cNvPr>
          <p:cNvSpPr>
            <a:spLocks noGrp="1"/>
          </p:cNvSpPr>
          <p:nvPr>
            <p:ph idx="1"/>
          </p:nvPr>
        </p:nvSpPr>
        <p:spPr>
          <a:xfrm>
            <a:off x="729234" y="1340993"/>
            <a:ext cx="7886700" cy="4351338"/>
          </a:xfrm>
        </p:spPr>
        <p:txBody>
          <a:bodyPr vert="horz" lIns="91440" tIns="45720" rIns="91440" bIns="45720" rtlCol="0" anchor="t">
            <a:normAutofit/>
          </a:bodyPr>
          <a:lstStyle/>
          <a:p>
            <a:pPr marL="128270" indent="-128270"/>
            <a:r>
              <a:rPr lang="en-US" sz="1800"/>
              <a:t>Urge the President to resume Refugee Resettlement.</a:t>
            </a:r>
          </a:p>
          <a:p>
            <a:pPr marL="0" indent="0">
              <a:buNone/>
            </a:pPr>
            <a:endParaRPr lang="en-US" sz="1800"/>
          </a:p>
          <a:p>
            <a:pPr marL="128270" indent="-128270"/>
            <a:r>
              <a:rPr lang="en-US" sz="1800"/>
              <a:t>Urge the Secretary of State to resume federal aid and overseas processing of refugees.</a:t>
            </a:r>
          </a:p>
          <a:p>
            <a:pPr marL="128270" indent="-128270"/>
            <a:endParaRPr lang="en-US" sz="1800"/>
          </a:p>
          <a:p>
            <a:pPr marL="128270" indent="-128270"/>
            <a:r>
              <a:rPr lang="en-US" sz="1800"/>
              <a:t>Urge the President to stop using the military to stop people seeking asylum at the southern border. Seeking Asylum is a human right. </a:t>
            </a:r>
          </a:p>
          <a:p>
            <a:pPr marL="128270" indent="-128270"/>
            <a:endParaRPr lang="en-US" sz="1800"/>
          </a:p>
          <a:p>
            <a:pPr marL="128270" indent="-128270"/>
            <a:r>
              <a:rPr lang="en-US" sz="1800"/>
              <a:t>Urge the President to prevent ICE from entering sensitive locations, such as churches and schools.</a:t>
            </a:r>
          </a:p>
          <a:p>
            <a:pPr marL="128270" indent="-128270"/>
            <a:endParaRPr lang="en-US" sz="1800"/>
          </a:p>
          <a:p>
            <a:pPr marL="128270" indent="-128270"/>
            <a:r>
              <a:rPr lang="en-US" sz="1800"/>
              <a:t>Urge the Secretary of State and Homeland Security to report to the President that the US Refugee Admissions Program should resume.</a:t>
            </a:r>
          </a:p>
        </p:txBody>
      </p:sp>
      <p:sp>
        <p:nvSpPr>
          <p:cNvPr id="4" name="TextBox 3">
            <a:extLst>
              <a:ext uri="{FF2B5EF4-FFF2-40B4-BE49-F238E27FC236}">
                <a16:creationId xmlns:a16="http://schemas.microsoft.com/office/drawing/2014/main" id="{600354FA-11DC-CEC5-D53D-EBCF3D703E67}"/>
              </a:ext>
            </a:extLst>
          </p:cNvPr>
          <p:cNvSpPr txBox="1"/>
          <p:nvPr/>
        </p:nvSpPr>
        <p:spPr>
          <a:xfrm>
            <a:off x="40640" y="6399268"/>
            <a:ext cx="2453640" cy="276999"/>
          </a:xfrm>
          <a:prstGeom prst="rect">
            <a:avLst/>
          </a:prstGeom>
          <a:noFill/>
        </p:spPr>
        <p:txBody>
          <a:bodyPr wrap="square">
            <a:spAutoFit/>
          </a:bodyPr>
          <a:lstStyle/>
          <a:p>
            <a:r>
              <a:rPr lang="en-US" sz="1200" b="1">
                <a:solidFill>
                  <a:schemeClr val="bg1"/>
                </a:solidFill>
                <a:latin typeface="Rockwell" panose="02060603020205020403" pitchFamily="18" charset="0"/>
              </a:rPr>
              <a:t>Exodus Refugee </a:t>
            </a:r>
            <a:r>
              <a:rPr lang="en-US" sz="1200" i="1">
                <a:solidFill>
                  <a:schemeClr val="bg1"/>
                </a:solidFill>
                <a:latin typeface="Rockwell" panose="02060603020205020403" pitchFamily="18" charset="0"/>
              </a:rPr>
              <a:t>The Life Ahead</a:t>
            </a:r>
          </a:p>
        </p:txBody>
      </p:sp>
    </p:spTree>
    <p:extLst>
      <p:ext uri="{BB962C8B-B14F-4D97-AF65-F5344CB8AC3E}">
        <p14:creationId xmlns:p14="http://schemas.microsoft.com/office/powerpoint/2010/main" val="1837245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DA4F4-ECFF-CA87-8C03-80A3A7B79CD2}"/>
              </a:ext>
            </a:extLst>
          </p:cNvPr>
          <p:cNvSpPr>
            <a:spLocks noGrp="1"/>
          </p:cNvSpPr>
          <p:nvPr>
            <p:ph type="title"/>
          </p:nvPr>
        </p:nvSpPr>
        <p:spPr>
          <a:xfrm>
            <a:off x="245533" y="182248"/>
            <a:ext cx="7886700" cy="1325563"/>
          </a:xfrm>
        </p:spPr>
        <p:txBody>
          <a:bodyPr/>
          <a:lstStyle/>
          <a:p>
            <a:r>
              <a:rPr lang="en-US" sz="2450"/>
              <a:t>Whom to Contact</a:t>
            </a:r>
          </a:p>
        </p:txBody>
      </p:sp>
      <p:sp>
        <p:nvSpPr>
          <p:cNvPr id="3" name="Content Placeholder 2">
            <a:extLst>
              <a:ext uri="{FF2B5EF4-FFF2-40B4-BE49-F238E27FC236}">
                <a16:creationId xmlns:a16="http://schemas.microsoft.com/office/drawing/2014/main" id="{B981DE64-EBEA-07BE-FA76-368D5035EBC9}"/>
              </a:ext>
            </a:extLst>
          </p:cNvPr>
          <p:cNvSpPr>
            <a:spLocks noGrp="1"/>
          </p:cNvSpPr>
          <p:nvPr>
            <p:ph idx="1"/>
          </p:nvPr>
        </p:nvSpPr>
        <p:spPr>
          <a:xfrm>
            <a:off x="383117" y="1362456"/>
            <a:ext cx="8515350" cy="4814507"/>
          </a:xfrm>
        </p:spPr>
        <p:txBody>
          <a:bodyPr vert="horz" lIns="91440" tIns="45720" rIns="91440" bIns="45720" rtlCol="0" anchor="t">
            <a:normAutofit/>
          </a:bodyPr>
          <a:lstStyle/>
          <a:p>
            <a:pPr marL="0" indent="0">
              <a:buNone/>
            </a:pPr>
            <a:r>
              <a:rPr lang="en-US"/>
              <a:t>Secretary of State (Address as Mister Secretary)</a:t>
            </a:r>
          </a:p>
          <a:p>
            <a:pPr marL="0" indent="0">
              <a:buNone/>
            </a:pPr>
            <a:r>
              <a:rPr lang="en-US"/>
              <a:t>The Honorable Marco Rubio</a:t>
            </a:r>
          </a:p>
          <a:p>
            <a:pPr marL="0" indent="0">
              <a:buNone/>
            </a:pPr>
            <a:r>
              <a:rPr lang="en-US"/>
              <a:t>Secretary of State</a:t>
            </a:r>
          </a:p>
          <a:p>
            <a:pPr marL="0" indent="0">
              <a:buNone/>
            </a:pPr>
            <a:r>
              <a:rPr lang="en-US"/>
              <a:t>Washington, D.C. 20520</a:t>
            </a:r>
          </a:p>
          <a:p>
            <a:pPr marL="0" indent="0">
              <a:buNone/>
            </a:pPr>
            <a:r>
              <a:rPr lang="en-US" sz="1550">
                <a:hlinkClick r:id="rId3"/>
              </a:rPr>
              <a:t>Contact Form</a:t>
            </a:r>
            <a:r>
              <a:rPr lang="en-US" sz="1550"/>
              <a:t> - </a:t>
            </a:r>
            <a:r>
              <a:rPr lang="en-US" sz="1550">
                <a:ea typeface="+mn-lt"/>
                <a:cs typeface="+mn-lt"/>
                <a:hlinkClick r:id="rId4"/>
              </a:rPr>
              <a:t>bit.ly/SecStateContactForm</a:t>
            </a:r>
            <a:endParaRPr lang="en-US" sz="1550">
              <a:hlinkClick r:id="rId4"/>
            </a:endParaRPr>
          </a:p>
          <a:p>
            <a:pPr marL="0" indent="0">
              <a:buNone/>
            </a:pPr>
            <a:endParaRPr lang="en-US" sz="1550"/>
          </a:p>
          <a:p>
            <a:pPr marL="0" indent="0">
              <a:buNone/>
            </a:pPr>
            <a:r>
              <a:rPr lang="en-US"/>
              <a:t>Secretary of Homeland Security (Address as Madam Secretary)</a:t>
            </a:r>
          </a:p>
          <a:p>
            <a:pPr marL="0" indent="0">
              <a:buNone/>
            </a:pPr>
            <a:r>
              <a:rPr lang="en-US"/>
              <a:t>The Honorable Kristi Noem</a:t>
            </a:r>
          </a:p>
          <a:p>
            <a:pPr marL="0" indent="0">
              <a:buNone/>
            </a:pPr>
            <a:r>
              <a:rPr lang="en-US"/>
              <a:t>Secretary of Homeland Security</a:t>
            </a:r>
          </a:p>
          <a:p>
            <a:pPr marL="0" indent="0">
              <a:buNone/>
            </a:pPr>
            <a:r>
              <a:rPr lang="en-US"/>
              <a:t>Washington, D.C. 20528</a:t>
            </a:r>
          </a:p>
          <a:p>
            <a:pPr marL="0" indent="0">
              <a:buNone/>
            </a:pPr>
            <a:endParaRPr lang="en-US"/>
          </a:p>
          <a:p>
            <a:pPr marL="0" indent="0">
              <a:buNone/>
            </a:pPr>
            <a:r>
              <a:rPr lang="en-US"/>
              <a:t>The President (Address as Mister President) </a:t>
            </a:r>
          </a:p>
          <a:p>
            <a:pPr marL="0" indent="0">
              <a:buNone/>
            </a:pPr>
            <a:r>
              <a:rPr lang="en-US"/>
              <a:t>The White House</a:t>
            </a:r>
          </a:p>
          <a:p>
            <a:pPr marL="0" indent="0">
              <a:buNone/>
            </a:pPr>
            <a:r>
              <a:rPr lang="en-US"/>
              <a:t>1600 Pennsylvania Ave NW</a:t>
            </a:r>
          </a:p>
          <a:p>
            <a:pPr marL="0" indent="0">
              <a:buNone/>
            </a:pPr>
            <a:r>
              <a:rPr lang="en-US"/>
              <a:t>Washington, D.C. 20500</a:t>
            </a:r>
          </a:p>
          <a:p>
            <a:pPr marL="0" indent="0">
              <a:buNone/>
            </a:pPr>
            <a:r>
              <a:rPr lang="en-US">
                <a:hlinkClick r:id="rId5"/>
              </a:rPr>
              <a:t>Contact Form</a:t>
            </a:r>
            <a:r>
              <a:rPr lang="en-US"/>
              <a:t> - </a:t>
            </a:r>
            <a:r>
              <a:rPr lang="en-US">
                <a:hlinkClick r:id="rId5"/>
              </a:rPr>
              <a:t>https://www.whitehouse.gov/contact/</a:t>
            </a:r>
            <a:r>
              <a:rPr lang="en-US"/>
              <a:t> </a:t>
            </a:r>
          </a:p>
          <a:p>
            <a:pPr marL="0" indent="0">
              <a:buNone/>
            </a:pPr>
            <a:endParaRPr lang="en-US"/>
          </a:p>
        </p:txBody>
      </p:sp>
      <p:sp>
        <p:nvSpPr>
          <p:cNvPr id="4" name="TextBox 3">
            <a:extLst>
              <a:ext uri="{FF2B5EF4-FFF2-40B4-BE49-F238E27FC236}">
                <a16:creationId xmlns:a16="http://schemas.microsoft.com/office/drawing/2014/main" id="{55244AC5-BDC1-4D97-AAD5-482C585D5D42}"/>
              </a:ext>
            </a:extLst>
          </p:cNvPr>
          <p:cNvSpPr txBox="1"/>
          <p:nvPr/>
        </p:nvSpPr>
        <p:spPr>
          <a:xfrm>
            <a:off x="40640" y="6399268"/>
            <a:ext cx="2453640" cy="276999"/>
          </a:xfrm>
          <a:prstGeom prst="rect">
            <a:avLst/>
          </a:prstGeom>
          <a:noFill/>
        </p:spPr>
        <p:txBody>
          <a:bodyPr wrap="square">
            <a:spAutoFit/>
          </a:bodyPr>
          <a:lstStyle/>
          <a:p>
            <a:r>
              <a:rPr lang="en-US" sz="1200" b="1">
                <a:solidFill>
                  <a:schemeClr val="bg1"/>
                </a:solidFill>
                <a:latin typeface="Rockwell" panose="02060603020205020403" pitchFamily="18" charset="0"/>
              </a:rPr>
              <a:t>Exodus Refugee </a:t>
            </a:r>
            <a:r>
              <a:rPr lang="en-US" sz="1200" i="1">
                <a:solidFill>
                  <a:schemeClr val="bg1"/>
                </a:solidFill>
                <a:latin typeface="Rockwell" panose="02060603020205020403" pitchFamily="18" charset="0"/>
              </a:rPr>
              <a:t>The Life Ahead</a:t>
            </a:r>
          </a:p>
        </p:txBody>
      </p:sp>
    </p:spTree>
    <p:extLst>
      <p:ext uri="{BB962C8B-B14F-4D97-AF65-F5344CB8AC3E}">
        <p14:creationId xmlns:p14="http://schemas.microsoft.com/office/powerpoint/2010/main" val="16287158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16C0A-3C7E-66D6-BB91-83C4160A68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BF2FAD-DB5D-039D-3715-25B2AC40DD7E}"/>
              </a:ext>
            </a:extLst>
          </p:cNvPr>
          <p:cNvSpPr>
            <a:spLocks noGrp="1"/>
          </p:cNvSpPr>
          <p:nvPr>
            <p:ph type="title"/>
          </p:nvPr>
        </p:nvSpPr>
        <p:spPr>
          <a:xfrm>
            <a:off x="336042" y="90808"/>
            <a:ext cx="7886700" cy="1325563"/>
          </a:xfrm>
        </p:spPr>
        <p:txBody>
          <a:bodyPr/>
          <a:lstStyle/>
          <a:p>
            <a:r>
              <a:rPr lang="en-US"/>
              <a:t>Ongoing Litigation</a:t>
            </a:r>
          </a:p>
        </p:txBody>
      </p:sp>
      <p:sp>
        <p:nvSpPr>
          <p:cNvPr id="4" name="Title 1">
            <a:extLst>
              <a:ext uri="{FF2B5EF4-FFF2-40B4-BE49-F238E27FC236}">
                <a16:creationId xmlns:a16="http://schemas.microsoft.com/office/drawing/2014/main" id="{02954F45-DE80-25E0-FE68-744161A224A0}"/>
              </a:ext>
            </a:extLst>
          </p:cNvPr>
          <p:cNvSpPr txBox="1">
            <a:spLocks/>
          </p:cNvSpPr>
          <p:nvPr/>
        </p:nvSpPr>
        <p:spPr>
          <a:xfrm>
            <a:off x="415290" y="4339720"/>
            <a:ext cx="7886700" cy="1325563"/>
          </a:xfrm>
          <a:prstGeom prst="rect">
            <a:avLst/>
          </a:prstGeom>
        </p:spPr>
        <p:txBody>
          <a:bodyPr vert="horz" lIns="91440" tIns="45720" rIns="91440" bIns="45720" rtlCol="0"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endParaRPr lang="en-US"/>
          </a:p>
        </p:txBody>
      </p:sp>
      <p:sp>
        <p:nvSpPr>
          <p:cNvPr id="6" name="Content Placeholder 5">
            <a:extLst>
              <a:ext uri="{FF2B5EF4-FFF2-40B4-BE49-F238E27FC236}">
                <a16:creationId xmlns:a16="http://schemas.microsoft.com/office/drawing/2014/main" id="{080FF223-C5C2-B8A0-1E83-C427F798FE54}"/>
              </a:ext>
            </a:extLst>
          </p:cNvPr>
          <p:cNvSpPr>
            <a:spLocks noGrp="1"/>
          </p:cNvSpPr>
          <p:nvPr>
            <p:ph idx="1"/>
          </p:nvPr>
        </p:nvSpPr>
        <p:spPr>
          <a:xfrm>
            <a:off x="628650" y="1416371"/>
            <a:ext cx="7886700" cy="4351338"/>
          </a:xfrm>
        </p:spPr>
        <p:txBody>
          <a:bodyPr/>
          <a:lstStyle/>
          <a:p>
            <a:r>
              <a:rPr lang="en-US"/>
              <a:t>There are several lawsuits that have been filed, and we will continue to see more filed in the future</a:t>
            </a:r>
          </a:p>
          <a:p>
            <a:endParaRPr lang="en-US"/>
          </a:p>
          <a:p>
            <a:r>
              <a:rPr lang="en-US"/>
              <a:t>CWS, our national partner, has filed as part of </a:t>
            </a:r>
            <a:r>
              <a:rPr lang="en-US" i="1" err="1"/>
              <a:t>Pacito</a:t>
            </a:r>
            <a:r>
              <a:rPr lang="en-US" i="1"/>
              <a:t> v. Trump </a:t>
            </a:r>
            <a:r>
              <a:rPr lang="en-US"/>
              <a:t>in response to the indefinite pause on refugee resettlement, and on the termination of the Reception and Placement contracts</a:t>
            </a:r>
          </a:p>
          <a:p>
            <a:endParaRPr lang="en-US" i="1"/>
          </a:p>
          <a:p>
            <a:r>
              <a:rPr lang="en-US"/>
              <a:t>CWS publishes a State of Play email every weekday with updates about actions taken by the Trump administration and updates to ongoing litigation – you can subscribe and find the online version here: </a:t>
            </a:r>
            <a:r>
              <a:rPr lang="en-US">
                <a:hlinkClick r:id="rId3"/>
              </a:rPr>
              <a:t>https://cwsglobal.org/blog/daily-state-of-play-trumps-indefinite-refugee-ban-and-funding-halt/</a:t>
            </a:r>
            <a:r>
              <a:rPr lang="en-US"/>
              <a:t> </a:t>
            </a:r>
          </a:p>
          <a:p>
            <a:endParaRPr lang="en-US"/>
          </a:p>
          <a:p>
            <a:r>
              <a:rPr lang="en-US"/>
              <a:t>The New York Times is tracking all ongoing litigation against the Trump administration, including issues beyond immigration: </a:t>
            </a:r>
            <a:r>
              <a:rPr lang="en-US">
                <a:hlinkClick r:id="rId4"/>
              </a:rPr>
              <a:t>https://www.nytimes.com/interactive/2025/us/trump-administration-lawsuits.html</a:t>
            </a:r>
            <a:r>
              <a:rPr lang="en-US"/>
              <a:t> </a:t>
            </a:r>
          </a:p>
        </p:txBody>
      </p:sp>
      <p:sp>
        <p:nvSpPr>
          <p:cNvPr id="5" name="TextBox 4">
            <a:extLst>
              <a:ext uri="{FF2B5EF4-FFF2-40B4-BE49-F238E27FC236}">
                <a16:creationId xmlns:a16="http://schemas.microsoft.com/office/drawing/2014/main" id="{5D555728-7CA7-2EE4-498E-BE6FC739088A}"/>
              </a:ext>
            </a:extLst>
          </p:cNvPr>
          <p:cNvSpPr txBox="1"/>
          <p:nvPr/>
        </p:nvSpPr>
        <p:spPr>
          <a:xfrm>
            <a:off x="40640" y="6399268"/>
            <a:ext cx="2453640" cy="276999"/>
          </a:xfrm>
          <a:prstGeom prst="rect">
            <a:avLst/>
          </a:prstGeom>
          <a:noFill/>
        </p:spPr>
        <p:txBody>
          <a:bodyPr wrap="square">
            <a:spAutoFit/>
          </a:bodyPr>
          <a:lstStyle/>
          <a:p>
            <a:r>
              <a:rPr lang="en-US" sz="1200" b="1">
                <a:solidFill>
                  <a:schemeClr val="bg1"/>
                </a:solidFill>
                <a:latin typeface="Rockwell" panose="02060603020205020403" pitchFamily="18" charset="0"/>
              </a:rPr>
              <a:t>Exodus Refugee </a:t>
            </a:r>
            <a:r>
              <a:rPr lang="en-US" sz="1200" i="1">
                <a:solidFill>
                  <a:schemeClr val="bg1"/>
                </a:solidFill>
                <a:latin typeface="Rockwell" panose="02060603020205020403" pitchFamily="18" charset="0"/>
              </a:rPr>
              <a:t>The Life Ahead</a:t>
            </a:r>
          </a:p>
        </p:txBody>
      </p:sp>
    </p:spTree>
    <p:extLst>
      <p:ext uri="{BB962C8B-B14F-4D97-AF65-F5344CB8AC3E}">
        <p14:creationId xmlns:p14="http://schemas.microsoft.com/office/powerpoint/2010/main" val="10092008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6F3A9-17F2-774F-C558-8F67E29698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3450A6-B973-9405-4516-7FA2D489DC16}"/>
              </a:ext>
            </a:extLst>
          </p:cNvPr>
          <p:cNvSpPr>
            <a:spLocks noGrp="1"/>
          </p:cNvSpPr>
          <p:nvPr>
            <p:ph type="title"/>
          </p:nvPr>
        </p:nvSpPr>
        <p:spPr>
          <a:xfrm>
            <a:off x="336042" y="90808"/>
            <a:ext cx="7886700" cy="1325563"/>
          </a:xfrm>
        </p:spPr>
        <p:txBody>
          <a:bodyPr/>
          <a:lstStyle/>
          <a:p>
            <a:r>
              <a:rPr lang="en-US"/>
              <a:t>Asks for Members of Congress</a:t>
            </a:r>
          </a:p>
        </p:txBody>
      </p:sp>
      <p:sp>
        <p:nvSpPr>
          <p:cNvPr id="3" name="Content Placeholder 2">
            <a:extLst>
              <a:ext uri="{FF2B5EF4-FFF2-40B4-BE49-F238E27FC236}">
                <a16:creationId xmlns:a16="http://schemas.microsoft.com/office/drawing/2014/main" id="{C9A60CC9-AFE5-3E00-474F-10872C23A5E9}"/>
              </a:ext>
            </a:extLst>
          </p:cNvPr>
          <p:cNvSpPr>
            <a:spLocks noGrp="1"/>
          </p:cNvSpPr>
          <p:nvPr>
            <p:ph idx="1"/>
          </p:nvPr>
        </p:nvSpPr>
        <p:spPr>
          <a:xfrm>
            <a:off x="570357" y="1323237"/>
            <a:ext cx="8003286" cy="4481509"/>
          </a:xfrm>
        </p:spPr>
        <p:txBody>
          <a:bodyPr vert="horz" lIns="91440" tIns="45720" rIns="91440" bIns="45720" rtlCol="0" anchor="t">
            <a:normAutofit/>
          </a:bodyPr>
          <a:lstStyle/>
          <a:p>
            <a:pPr marL="128270" indent="-128270">
              <a:spcAft>
                <a:spcPts val="1800"/>
              </a:spcAft>
            </a:pPr>
            <a:r>
              <a:rPr lang="en-US" sz="1800">
                <a:solidFill>
                  <a:srgbClr val="2A2A2A"/>
                </a:solidFill>
              </a:rPr>
              <a:t>Call on the Trump administration to immediately rescind the refugee ban, reverse course on stop-work orders, and oppose other executive orders that target our asylum-seeking and immigrant neighbors and the communities that welcome them. </a:t>
            </a:r>
            <a:endParaRPr lang="en-US"/>
          </a:p>
          <a:p>
            <a:pPr marL="128270" indent="-128270">
              <a:spcAft>
                <a:spcPts val="1800"/>
              </a:spcAft>
            </a:pPr>
            <a:r>
              <a:rPr lang="en-US" sz="1800">
                <a:solidFill>
                  <a:srgbClr val="2A2A2A"/>
                </a:solidFill>
              </a:rPr>
              <a:t>Support legislation and appropriations that uphold decades of precedent for welcoming newcomers – and oppose legislation that further codifies harm to immigrants. </a:t>
            </a:r>
          </a:p>
          <a:p>
            <a:pPr marL="128270" indent="-128270">
              <a:spcAft>
                <a:spcPts val="1800"/>
              </a:spcAft>
            </a:pPr>
            <a:r>
              <a:rPr lang="en-US" sz="1800">
                <a:solidFill>
                  <a:srgbClr val="2A2A2A"/>
                </a:solidFill>
              </a:rPr>
              <a:t>Publicly express your support for refugees and humanitarian protections. I urge you to be vocal in support for refugees and recognize and uplift the value refugees and newcomers bring to our community – including via press events, floor statements, and on social media.</a:t>
            </a:r>
          </a:p>
          <a:p>
            <a:pPr marL="128270" indent="-128270">
              <a:spcAft>
                <a:spcPts val="1800"/>
              </a:spcAft>
            </a:pPr>
            <a:r>
              <a:rPr lang="en-US" sz="1800">
                <a:solidFill>
                  <a:srgbClr val="2A2A2A"/>
                </a:solidFill>
              </a:rPr>
              <a:t>Hold the Trump administration accountable to rulings from the courts. Many of the preliminary injunctions state that Congress should be the one to exercise authority over immigration matters, not the President.</a:t>
            </a:r>
          </a:p>
        </p:txBody>
      </p:sp>
      <p:sp>
        <p:nvSpPr>
          <p:cNvPr id="4" name="TextBox 3">
            <a:extLst>
              <a:ext uri="{FF2B5EF4-FFF2-40B4-BE49-F238E27FC236}">
                <a16:creationId xmlns:a16="http://schemas.microsoft.com/office/drawing/2014/main" id="{8EA3FE36-DF59-D7BB-D994-8C2A169C6E49}"/>
              </a:ext>
            </a:extLst>
          </p:cNvPr>
          <p:cNvSpPr txBox="1"/>
          <p:nvPr/>
        </p:nvSpPr>
        <p:spPr>
          <a:xfrm>
            <a:off x="40640" y="6399268"/>
            <a:ext cx="2453640" cy="276999"/>
          </a:xfrm>
          <a:prstGeom prst="rect">
            <a:avLst/>
          </a:prstGeom>
          <a:noFill/>
        </p:spPr>
        <p:txBody>
          <a:bodyPr wrap="square">
            <a:spAutoFit/>
          </a:bodyPr>
          <a:lstStyle/>
          <a:p>
            <a:r>
              <a:rPr lang="en-US" sz="1200" b="1">
                <a:solidFill>
                  <a:schemeClr val="bg1"/>
                </a:solidFill>
                <a:latin typeface="Rockwell" panose="02060603020205020403" pitchFamily="18" charset="0"/>
              </a:rPr>
              <a:t>Exodus Refugee </a:t>
            </a:r>
            <a:r>
              <a:rPr lang="en-US" sz="1200" i="1">
                <a:solidFill>
                  <a:schemeClr val="bg1"/>
                </a:solidFill>
                <a:latin typeface="Rockwell" panose="02060603020205020403" pitchFamily="18" charset="0"/>
              </a:rPr>
              <a:t>The Life Ahead</a:t>
            </a:r>
          </a:p>
        </p:txBody>
      </p:sp>
    </p:spTree>
    <p:extLst>
      <p:ext uri="{BB962C8B-B14F-4D97-AF65-F5344CB8AC3E}">
        <p14:creationId xmlns:p14="http://schemas.microsoft.com/office/powerpoint/2010/main" val="25049355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1C3FF-5FCB-82B0-D875-0E4D2EA775E9}"/>
              </a:ext>
            </a:extLst>
          </p:cNvPr>
          <p:cNvSpPr>
            <a:spLocks noGrp="1"/>
          </p:cNvSpPr>
          <p:nvPr>
            <p:ph type="title"/>
          </p:nvPr>
        </p:nvSpPr>
        <p:spPr>
          <a:xfrm>
            <a:off x="107442" y="97725"/>
            <a:ext cx="7886700" cy="1100139"/>
          </a:xfrm>
        </p:spPr>
        <p:txBody>
          <a:bodyPr/>
          <a:lstStyle/>
          <a:p>
            <a:r>
              <a:rPr lang="en-US"/>
              <a:t>Indiana Senators &amp; Representative </a:t>
            </a:r>
          </a:p>
        </p:txBody>
      </p:sp>
      <p:sp>
        <p:nvSpPr>
          <p:cNvPr id="3" name="Content Placeholder 2">
            <a:extLst>
              <a:ext uri="{FF2B5EF4-FFF2-40B4-BE49-F238E27FC236}">
                <a16:creationId xmlns:a16="http://schemas.microsoft.com/office/drawing/2014/main" id="{63EFF286-1AE1-D741-F01D-08FE9F27C563}"/>
              </a:ext>
            </a:extLst>
          </p:cNvPr>
          <p:cNvSpPr>
            <a:spLocks noGrp="1"/>
          </p:cNvSpPr>
          <p:nvPr>
            <p:ph idx="1"/>
          </p:nvPr>
        </p:nvSpPr>
        <p:spPr>
          <a:xfrm>
            <a:off x="345186" y="1197864"/>
            <a:ext cx="7886700" cy="4840351"/>
          </a:xfrm>
        </p:spPr>
        <p:txBody>
          <a:bodyPr vert="horz" lIns="91440" tIns="45720" rIns="91440" bIns="45720" rtlCol="0" anchor="t">
            <a:normAutofit/>
          </a:bodyPr>
          <a:lstStyle/>
          <a:p>
            <a:pPr marL="0" indent="0">
              <a:buNone/>
            </a:pPr>
            <a:r>
              <a:rPr lang="en-US"/>
              <a:t>Senator Todd Young</a:t>
            </a:r>
          </a:p>
          <a:p>
            <a:pPr marL="0" indent="0">
              <a:buNone/>
            </a:pPr>
            <a:r>
              <a:rPr lang="en-US">
                <a:hlinkClick r:id="rId3"/>
              </a:rPr>
              <a:t>Contact Form</a:t>
            </a:r>
            <a:r>
              <a:rPr lang="en-US"/>
              <a:t>: </a:t>
            </a:r>
            <a:r>
              <a:rPr lang="en-US">
                <a:hlinkClick r:id="rId3"/>
              </a:rPr>
              <a:t>https://www.young.senate.gov/contact/email-todd/</a:t>
            </a:r>
            <a:endParaRPr lang="en-US"/>
          </a:p>
          <a:p>
            <a:pPr marL="0" indent="0">
              <a:buNone/>
            </a:pPr>
            <a:r>
              <a:rPr lang="en-US"/>
              <a:t>Mail: 185 Dirksen Senate Office Building</a:t>
            </a:r>
          </a:p>
          <a:p>
            <a:pPr marL="0" indent="0">
              <a:buNone/>
            </a:pPr>
            <a:r>
              <a:rPr lang="en-US"/>
              <a:t>Washington, D.C. 20510</a:t>
            </a:r>
          </a:p>
          <a:p>
            <a:pPr marL="0" indent="0">
              <a:buNone/>
            </a:pPr>
            <a:r>
              <a:rPr lang="en-US"/>
              <a:t>Phone: 202-224-5623</a:t>
            </a:r>
          </a:p>
          <a:p>
            <a:pPr marL="0" indent="0">
              <a:buNone/>
            </a:pPr>
            <a:r>
              <a:rPr lang="en-US"/>
              <a:t>Indianapolis Phone: 317-226-6700</a:t>
            </a:r>
          </a:p>
          <a:p>
            <a:pPr marL="0" indent="0">
              <a:buNone/>
            </a:pPr>
            <a:endParaRPr lang="en-US"/>
          </a:p>
          <a:p>
            <a:pPr marL="0" indent="0">
              <a:buNone/>
            </a:pPr>
            <a:r>
              <a:rPr lang="en-US"/>
              <a:t>Senator Jim Banks</a:t>
            </a:r>
          </a:p>
          <a:p>
            <a:pPr marL="0" indent="0">
              <a:buNone/>
            </a:pPr>
            <a:r>
              <a:rPr lang="en-US">
                <a:hlinkClick r:id="rId4"/>
              </a:rPr>
              <a:t>Contact Form</a:t>
            </a:r>
            <a:r>
              <a:rPr lang="en-US"/>
              <a:t>: </a:t>
            </a:r>
            <a:r>
              <a:rPr lang="en-US">
                <a:hlinkClick r:id="rId4"/>
              </a:rPr>
              <a:t>https://www.banks.senate.gov/share-your-opinion/</a:t>
            </a:r>
            <a:endParaRPr lang="en-US"/>
          </a:p>
          <a:p>
            <a:pPr marL="0" indent="0">
              <a:buNone/>
            </a:pPr>
            <a:r>
              <a:rPr lang="en-US"/>
              <a:t>Mail: B85 Russell Senate Office Building </a:t>
            </a:r>
          </a:p>
          <a:p>
            <a:pPr marL="0" indent="0">
              <a:buNone/>
            </a:pPr>
            <a:r>
              <a:rPr lang="en-US"/>
              <a:t>Washington, D.C. 20510</a:t>
            </a:r>
          </a:p>
          <a:p>
            <a:pPr marL="0" indent="0">
              <a:buNone/>
            </a:pPr>
            <a:r>
              <a:rPr lang="en-US"/>
              <a:t>Phone: 202-224-4814</a:t>
            </a:r>
          </a:p>
          <a:p>
            <a:pPr marL="0" indent="0">
              <a:buNone/>
            </a:pPr>
            <a:r>
              <a:rPr lang="en-US"/>
              <a:t>Fort Wayne Phone: 260-321-7130</a:t>
            </a:r>
          </a:p>
          <a:p>
            <a:pPr marL="0" indent="0">
              <a:buNone/>
            </a:pPr>
            <a:endParaRPr lang="en-US"/>
          </a:p>
          <a:p>
            <a:pPr marL="0" indent="0">
              <a:buNone/>
            </a:pPr>
            <a:r>
              <a:rPr lang="en-US" sz="1550"/>
              <a:t>Find you Representative here: </a:t>
            </a:r>
            <a:br>
              <a:rPr lang="en-US" sz="1550"/>
            </a:br>
            <a:r>
              <a:rPr lang="en-US" sz="1550">
                <a:hlinkClick r:id="rId5"/>
              </a:rPr>
              <a:t>https://www.house.gov/representatives/find-your-representative</a:t>
            </a:r>
            <a:r>
              <a:rPr lang="en-US" sz="1550"/>
              <a:t> </a:t>
            </a:r>
          </a:p>
        </p:txBody>
      </p:sp>
      <p:pic>
        <p:nvPicPr>
          <p:cNvPr id="5" name="Picture 4" descr="A qr code on a white background&#10;&#10;AI-generated content may be incorrect.">
            <a:extLst>
              <a:ext uri="{FF2B5EF4-FFF2-40B4-BE49-F238E27FC236}">
                <a16:creationId xmlns:a16="http://schemas.microsoft.com/office/drawing/2014/main" id="{5E263B23-C817-3B37-A8C4-1CF3C5A603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05074" y="3828245"/>
            <a:ext cx="2079715" cy="2079715"/>
          </a:xfrm>
          <a:prstGeom prst="rect">
            <a:avLst/>
          </a:prstGeom>
        </p:spPr>
      </p:pic>
      <p:sp>
        <p:nvSpPr>
          <p:cNvPr id="4" name="TextBox 3">
            <a:extLst>
              <a:ext uri="{FF2B5EF4-FFF2-40B4-BE49-F238E27FC236}">
                <a16:creationId xmlns:a16="http://schemas.microsoft.com/office/drawing/2014/main" id="{44C1673F-6D95-5961-F118-DFB27756DFA2}"/>
              </a:ext>
            </a:extLst>
          </p:cNvPr>
          <p:cNvSpPr txBox="1"/>
          <p:nvPr/>
        </p:nvSpPr>
        <p:spPr>
          <a:xfrm>
            <a:off x="40640" y="6399268"/>
            <a:ext cx="2453640" cy="276999"/>
          </a:xfrm>
          <a:prstGeom prst="rect">
            <a:avLst/>
          </a:prstGeom>
          <a:noFill/>
        </p:spPr>
        <p:txBody>
          <a:bodyPr wrap="square">
            <a:spAutoFit/>
          </a:bodyPr>
          <a:lstStyle/>
          <a:p>
            <a:r>
              <a:rPr lang="en-US" sz="1200" b="1">
                <a:solidFill>
                  <a:schemeClr val="bg1"/>
                </a:solidFill>
                <a:latin typeface="Rockwell" panose="02060603020205020403" pitchFamily="18" charset="0"/>
              </a:rPr>
              <a:t>Exodus Refugee </a:t>
            </a:r>
            <a:r>
              <a:rPr lang="en-US" sz="1200" i="1">
                <a:solidFill>
                  <a:schemeClr val="bg1"/>
                </a:solidFill>
                <a:latin typeface="Rockwell" panose="02060603020205020403" pitchFamily="18" charset="0"/>
              </a:rPr>
              <a:t>The Life Ahead</a:t>
            </a:r>
          </a:p>
        </p:txBody>
      </p:sp>
    </p:spTree>
    <p:extLst>
      <p:ext uri="{BB962C8B-B14F-4D97-AF65-F5344CB8AC3E}">
        <p14:creationId xmlns:p14="http://schemas.microsoft.com/office/powerpoint/2010/main" val="1737490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xodusPres_SubTitleSlid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749247" y="2862069"/>
            <a:ext cx="7583832" cy="830997"/>
          </a:xfrm>
          <a:prstGeom prst="rect">
            <a:avLst/>
          </a:prstGeom>
          <a:noFill/>
        </p:spPr>
        <p:txBody>
          <a:bodyPr wrap="square" rtlCol="0">
            <a:spAutoFit/>
          </a:bodyPr>
          <a:lstStyle/>
          <a:p>
            <a:pPr algn="ctr"/>
            <a:r>
              <a:rPr lang="en-US" sz="4800" b="1">
                <a:solidFill>
                  <a:schemeClr val="bg1"/>
                </a:solidFill>
                <a:latin typeface="Rockwell" panose="02060603020205020403" pitchFamily="18" charset="0"/>
                <a:cs typeface="Rabiohead"/>
              </a:rPr>
              <a:t>State Issues</a:t>
            </a:r>
          </a:p>
        </p:txBody>
      </p:sp>
    </p:spTree>
    <p:extLst>
      <p:ext uri="{BB962C8B-B14F-4D97-AF65-F5344CB8AC3E}">
        <p14:creationId xmlns:p14="http://schemas.microsoft.com/office/powerpoint/2010/main" val="26297564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0">
        <p159:morph option="byObject"/>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885E76-2A53-0AE9-21F4-CE23D2595FAB}"/>
              </a:ext>
            </a:extLst>
          </p:cNvPr>
          <p:cNvSpPr>
            <a:spLocks noGrp="1"/>
          </p:cNvSpPr>
          <p:nvPr>
            <p:ph idx="1"/>
          </p:nvPr>
        </p:nvSpPr>
        <p:spPr>
          <a:xfrm>
            <a:off x="628650" y="1198466"/>
            <a:ext cx="7886700" cy="4964589"/>
          </a:xfrm>
        </p:spPr>
        <p:txBody>
          <a:bodyPr vert="horz" lIns="91440" tIns="45720" rIns="91440" bIns="45720" rtlCol="0" anchor="t">
            <a:normAutofit/>
          </a:bodyPr>
          <a:lstStyle/>
          <a:p>
            <a:pPr marL="128270" indent="-128270"/>
            <a:r>
              <a:rPr lang="en-US" sz="2200" dirty="0"/>
              <a:t>Welcome! </a:t>
            </a:r>
          </a:p>
          <a:p>
            <a:pPr marL="128270" indent="-128270"/>
            <a:r>
              <a:rPr lang="en-US" sz="2200" dirty="0"/>
              <a:t>About Exodus</a:t>
            </a:r>
          </a:p>
          <a:p>
            <a:pPr marL="128270" indent="-128270"/>
            <a:r>
              <a:rPr lang="en-US" sz="2200" dirty="0"/>
              <a:t>Definitions of Different Legal Statuses</a:t>
            </a:r>
          </a:p>
          <a:p>
            <a:pPr marL="128270" indent="-128270"/>
            <a:r>
              <a:rPr lang="en-US" sz="2200" dirty="0"/>
              <a:t>Federal Issues</a:t>
            </a:r>
          </a:p>
          <a:p>
            <a:pPr marL="385445" lvl="1" indent="-128270"/>
            <a:r>
              <a:rPr lang="en-US" sz="1980" dirty="0"/>
              <a:t>Resuming US Refugee Admissions Program</a:t>
            </a:r>
          </a:p>
          <a:p>
            <a:pPr marL="385445" lvl="1" indent="-128270"/>
            <a:r>
              <a:rPr lang="en-US" sz="1975" dirty="0"/>
              <a:t>Ongoing Litigation</a:t>
            </a:r>
          </a:p>
          <a:p>
            <a:pPr marL="385445" lvl="1" indent="-128270"/>
            <a:r>
              <a:rPr lang="en-US" sz="1975" dirty="0"/>
              <a:t>Whom to Contact</a:t>
            </a:r>
          </a:p>
          <a:p>
            <a:pPr marL="128270" indent="-128270"/>
            <a:r>
              <a:rPr lang="en-US" sz="2200" dirty="0"/>
              <a:t>State Issues</a:t>
            </a:r>
          </a:p>
          <a:p>
            <a:pPr marL="385445" lvl="1" indent="-128270"/>
            <a:r>
              <a:rPr lang="en-US" sz="1975" dirty="0"/>
              <a:t>Governor’s Actions</a:t>
            </a:r>
          </a:p>
          <a:p>
            <a:pPr marL="385445" lvl="1" indent="-128270"/>
            <a:r>
              <a:rPr lang="en-US" sz="2000" dirty="0"/>
              <a:t>Legislation for next session </a:t>
            </a:r>
          </a:p>
          <a:p>
            <a:pPr marL="128270" indent="-128270"/>
            <a:r>
              <a:rPr lang="en-US" sz="2200" dirty="0"/>
              <a:t>Sample Letters &amp; Phone Calls</a:t>
            </a:r>
          </a:p>
          <a:p>
            <a:pPr marL="128270" indent="-128270"/>
            <a:r>
              <a:rPr lang="en-US" sz="2200" dirty="0"/>
              <a:t>CWS Action Alerts</a:t>
            </a:r>
          </a:p>
        </p:txBody>
      </p:sp>
      <p:sp>
        <p:nvSpPr>
          <p:cNvPr id="7" name="TextBox 6">
            <a:extLst>
              <a:ext uri="{FF2B5EF4-FFF2-40B4-BE49-F238E27FC236}">
                <a16:creationId xmlns:a16="http://schemas.microsoft.com/office/drawing/2014/main" id="{1A458EC6-4A5E-3953-96C9-283B2DC213E5}"/>
              </a:ext>
            </a:extLst>
          </p:cNvPr>
          <p:cNvSpPr txBox="1"/>
          <p:nvPr/>
        </p:nvSpPr>
        <p:spPr>
          <a:xfrm>
            <a:off x="152400" y="413745"/>
            <a:ext cx="9003792" cy="769441"/>
          </a:xfrm>
          <a:prstGeom prst="rect">
            <a:avLst/>
          </a:prstGeom>
          <a:noFill/>
        </p:spPr>
        <p:txBody>
          <a:bodyPr wrap="square" rtlCol="0">
            <a:spAutoFit/>
          </a:bodyPr>
          <a:lstStyle/>
          <a:p>
            <a:pPr algn="ctr"/>
            <a:r>
              <a:rPr lang="en-US" sz="4400" b="1">
                <a:solidFill>
                  <a:srgbClr val="2690A8"/>
                </a:solidFill>
                <a:latin typeface="Rabiohead" panose="00000400000000000000" pitchFamily="2" charset="0"/>
                <a:cs typeface="Arial" panose="020B0604020202020204" pitchFamily="34" charset="0"/>
              </a:rPr>
              <a:t>Overview</a:t>
            </a:r>
          </a:p>
        </p:txBody>
      </p:sp>
      <p:sp>
        <p:nvSpPr>
          <p:cNvPr id="8" name="TextBox 7">
            <a:extLst>
              <a:ext uri="{FF2B5EF4-FFF2-40B4-BE49-F238E27FC236}">
                <a16:creationId xmlns:a16="http://schemas.microsoft.com/office/drawing/2014/main" id="{85084211-19B1-D4A5-B33F-AA5F07444330}"/>
              </a:ext>
            </a:extLst>
          </p:cNvPr>
          <p:cNvSpPr txBox="1"/>
          <p:nvPr/>
        </p:nvSpPr>
        <p:spPr>
          <a:xfrm>
            <a:off x="40640" y="6399268"/>
            <a:ext cx="2453640" cy="276999"/>
          </a:xfrm>
          <a:prstGeom prst="rect">
            <a:avLst/>
          </a:prstGeom>
          <a:noFill/>
        </p:spPr>
        <p:txBody>
          <a:bodyPr wrap="square">
            <a:spAutoFit/>
          </a:bodyPr>
          <a:lstStyle/>
          <a:p>
            <a:r>
              <a:rPr lang="en-US" sz="1200" b="1">
                <a:solidFill>
                  <a:schemeClr val="bg1"/>
                </a:solidFill>
                <a:latin typeface="Rockwell" panose="02060603020205020403" pitchFamily="18" charset="0"/>
              </a:rPr>
              <a:t>Exodus Refugee </a:t>
            </a:r>
            <a:r>
              <a:rPr lang="en-US" sz="1200" i="1">
                <a:solidFill>
                  <a:schemeClr val="bg1"/>
                </a:solidFill>
                <a:latin typeface="Rockwell" panose="02060603020205020403" pitchFamily="18" charset="0"/>
              </a:rPr>
              <a:t>The Life Ahead</a:t>
            </a:r>
          </a:p>
        </p:txBody>
      </p:sp>
    </p:spTree>
    <p:extLst>
      <p:ext uri="{BB962C8B-B14F-4D97-AF65-F5344CB8AC3E}">
        <p14:creationId xmlns:p14="http://schemas.microsoft.com/office/powerpoint/2010/main" val="34645073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9872E-0797-8CAC-EDBC-0FE670A53C9A}"/>
              </a:ext>
            </a:extLst>
          </p:cNvPr>
          <p:cNvSpPr>
            <a:spLocks noGrp="1"/>
          </p:cNvSpPr>
          <p:nvPr>
            <p:ph type="title"/>
          </p:nvPr>
        </p:nvSpPr>
        <p:spPr>
          <a:xfrm>
            <a:off x="299466" y="0"/>
            <a:ext cx="7886700" cy="1325563"/>
          </a:xfrm>
        </p:spPr>
        <p:txBody>
          <a:bodyPr/>
          <a:lstStyle/>
          <a:p>
            <a:r>
              <a:rPr lang="en-US"/>
              <a:t>Governor Braun</a:t>
            </a:r>
          </a:p>
        </p:txBody>
      </p:sp>
      <p:sp>
        <p:nvSpPr>
          <p:cNvPr id="3" name="Content Placeholder 2">
            <a:extLst>
              <a:ext uri="{FF2B5EF4-FFF2-40B4-BE49-F238E27FC236}">
                <a16:creationId xmlns:a16="http://schemas.microsoft.com/office/drawing/2014/main" id="{D7F25DA1-6B10-4644-89F3-92720E8A1D53}"/>
              </a:ext>
            </a:extLst>
          </p:cNvPr>
          <p:cNvSpPr>
            <a:spLocks noGrp="1"/>
          </p:cNvSpPr>
          <p:nvPr>
            <p:ph idx="1"/>
          </p:nvPr>
        </p:nvSpPr>
        <p:spPr>
          <a:xfrm>
            <a:off x="464058" y="1006442"/>
            <a:ext cx="7886700" cy="4992021"/>
          </a:xfrm>
        </p:spPr>
        <p:txBody>
          <a:bodyPr vert="horz" lIns="91440" tIns="45720" rIns="91440" bIns="45720" rtlCol="0" anchor="t">
            <a:normAutofit/>
          </a:bodyPr>
          <a:lstStyle/>
          <a:p>
            <a:pPr marL="0" indent="0">
              <a:buNone/>
            </a:pPr>
            <a:r>
              <a:rPr lang="en-US" sz="1800" dirty="0"/>
              <a:t>Ask to repeal Executive Order 25-29 Supporting Federal Immigration Policy and Protecting Hoosier Workers by Indiana’s State Agencies</a:t>
            </a:r>
          </a:p>
          <a:p>
            <a:pPr marL="128270" indent="-128270"/>
            <a:r>
              <a:rPr lang="en-US" sz="1800" dirty="0"/>
              <a:t>Requires agencies and departments of the State of Indiana, and state and local law enforcement to report to and fully cooperate with ICE</a:t>
            </a:r>
          </a:p>
          <a:p>
            <a:pPr marL="0" indent="0">
              <a:buNone/>
            </a:pPr>
            <a:r>
              <a:rPr lang="en-US" sz="1800" dirty="0"/>
              <a:t>Ask to support refugees and immigrants in Indiana</a:t>
            </a:r>
          </a:p>
          <a:p>
            <a:pPr marL="257175" lvl="1" indent="0">
              <a:buNone/>
            </a:pPr>
            <a:endParaRPr lang="en-US" sz="1600" dirty="0"/>
          </a:p>
          <a:p>
            <a:pPr marL="0" indent="0">
              <a:buNone/>
            </a:pPr>
            <a:r>
              <a:rPr lang="en-US" sz="1800" dirty="0"/>
              <a:t>Mail:</a:t>
            </a:r>
          </a:p>
          <a:p>
            <a:pPr marL="0" indent="0">
              <a:buNone/>
            </a:pPr>
            <a:r>
              <a:rPr lang="en-US" sz="1800" dirty="0"/>
              <a:t>Office of the Governor</a:t>
            </a:r>
          </a:p>
          <a:p>
            <a:pPr marL="0" indent="0">
              <a:buNone/>
            </a:pPr>
            <a:r>
              <a:rPr lang="en-US" sz="1800" dirty="0"/>
              <a:t>Statehouse</a:t>
            </a:r>
          </a:p>
          <a:p>
            <a:pPr marL="0" indent="0">
              <a:buNone/>
            </a:pPr>
            <a:r>
              <a:rPr lang="en-US" sz="1800" dirty="0"/>
              <a:t>Indianapolis, Indiana 46204-2797</a:t>
            </a:r>
          </a:p>
          <a:p>
            <a:pPr marL="0" indent="0">
              <a:buNone/>
            </a:pPr>
            <a:endParaRPr lang="en-US" sz="1800" dirty="0"/>
          </a:p>
          <a:p>
            <a:pPr marL="0" indent="0">
              <a:buNone/>
            </a:pPr>
            <a:r>
              <a:rPr lang="en-US" sz="1800" dirty="0"/>
              <a:t>Phone – 317-232-4567</a:t>
            </a:r>
          </a:p>
          <a:p>
            <a:pPr marL="128270" indent="-128270"/>
            <a:endParaRPr lang="en-US" sz="1800" dirty="0"/>
          </a:p>
          <a:p>
            <a:pPr marL="0" indent="0">
              <a:buNone/>
            </a:pPr>
            <a:r>
              <a:rPr lang="en-US" sz="1800" dirty="0">
                <a:hlinkClick r:id="rId3"/>
              </a:rPr>
              <a:t>Contact Form</a:t>
            </a:r>
            <a:r>
              <a:rPr lang="en-US" sz="1800" dirty="0"/>
              <a:t>: </a:t>
            </a:r>
          </a:p>
          <a:p>
            <a:pPr marL="0" indent="0">
              <a:buNone/>
            </a:pPr>
            <a:r>
              <a:rPr lang="en-US" sz="2000" dirty="0">
                <a:hlinkClick r:id="rId3"/>
              </a:rPr>
              <a:t>https://in.accessgov.com/gov/Forms/Page/gov/ask-mike/</a:t>
            </a:r>
            <a:endParaRPr lang="en-US" sz="1800" dirty="0"/>
          </a:p>
        </p:txBody>
      </p:sp>
      <p:sp>
        <p:nvSpPr>
          <p:cNvPr id="4" name="TextBox 3">
            <a:extLst>
              <a:ext uri="{FF2B5EF4-FFF2-40B4-BE49-F238E27FC236}">
                <a16:creationId xmlns:a16="http://schemas.microsoft.com/office/drawing/2014/main" id="{9C1F8E63-2FD5-2F42-7C76-AA03A8F93DFA}"/>
              </a:ext>
            </a:extLst>
          </p:cNvPr>
          <p:cNvSpPr txBox="1"/>
          <p:nvPr/>
        </p:nvSpPr>
        <p:spPr>
          <a:xfrm>
            <a:off x="40640" y="6399268"/>
            <a:ext cx="2453640" cy="276999"/>
          </a:xfrm>
          <a:prstGeom prst="rect">
            <a:avLst/>
          </a:prstGeom>
          <a:noFill/>
        </p:spPr>
        <p:txBody>
          <a:bodyPr wrap="square">
            <a:spAutoFit/>
          </a:bodyPr>
          <a:lstStyle/>
          <a:p>
            <a:r>
              <a:rPr lang="en-US" sz="1200" b="1">
                <a:solidFill>
                  <a:schemeClr val="bg1"/>
                </a:solidFill>
                <a:latin typeface="Rockwell" panose="02060603020205020403" pitchFamily="18" charset="0"/>
              </a:rPr>
              <a:t>Exodus Refugee </a:t>
            </a:r>
            <a:r>
              <a:rPr lang="en-US" sz="1200" i="1">
                <a:solidFill>
                  <a:schemeClr val="bg1"/>
                </a:solidFill>
                <a:latin typeface="Rockwell" panose="02060603020205020403" pitchFamily="18" charset="0"/>
              </a:rPr>
              <a:t>The Life Ahead</a:t>
            </a:r>
          </a:p>
        </p:txBody>
      </p:sp>
    </p:spTree>
    <p:extLst>
      <p:ext uri="{BB962C8B-B14F-4D97-AF65-F5344CB8AC3E}">
        <p14:creationId xmlns:p14="http://schemas.microsoft.com/office/powerpoint/2010/main" val="21996916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87DC5-4AB0-2750-8F54-14A081DD4F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0644BF-F964-D6D6-2DF4-1D052D7F9479}"/>
              </a:ext>
            </a:extLst>
          </p:cNvPr>
          <p:cNvSpPr>
            <a:spLocks noGrp="1"/>
          </p:cNvSpPr>
          <p:nvPr>
            <p:ph type="title"/>
          </p:nvPr>
        </p:nvSpPr>
        <p:spPr>
          <a:xfrm>
            <a:off x="299466" y="0"/>
            <a:ext cx="7886700" cy="1325563"/>
          </a:xfrm>
        </p:spPr>
        <p:txBody>
          <a:bodyPr/>
          <a:lstStyle/>
          <a:p>
            <a:r>
              <a:rPr lang="en-US"/>
              <a:t>State Legislator Asks</a:t>
            </a:r>
          </a:p>
        </p:txBody>
      </p:sp>
      <p:sp>
        <p:nvSpPr>
          <p:cNvPr id="3" name="Content Placeholder 2">
            <a:extLst>
              <a:ext uri="{FF2B5EF4-FFF2-40B4-BE49-F238E27FC236}">
                <a16:creationId xmlns:a16="http://schemas.microsoft.com/office/drawing/2014/main" id="{E7E9EE2D-D62E-D993-26DF-C10E6A32D9E1}"/>
              </a:ext>
            </a:extLst>
          </p:cNvPr>
          <p:cNvSpPr>
            <a:spLocks noGrp="1"/>
          </p:cNvSpPr>
          <p:nvPr>
            <p:ph idx="1"/>
          </p:nvPr>
        </p:nvSpPr>
        <p:spPr>
          <a:xfrm>
            <a:off x="388431" y="1123320"/>
            <a:ext cx="7886700" cy="4992021"/>
          </a:xfrm>
        </p:spPr>
        <p:txBody>
          <a:bodyPr vert="horz" lIns="91440" tIns="45720" rIns="91440" bIns="45720" rtlCol="0" anchor="t">
            <a:normAutofit/>
          </a:bodyPr>
          <a:lstStyle/>
          <a:p>
            <a:pPr marL="0" indent="0">
              <a:buNone/>
            </a:pPr>
            <a:r>
              <a:rPr lang="en-US" sz="1800"/>
              <a:t>While the 2025 Session has essentially concluded, there are still says to advocate to your state Senator and Representative. </a:t>
            </a:r>
          </a:p>
          <a:p>
            <a:pPr marL="0" indent="0">
              <a:buNone/>
            </a:pPr>
            <a:endParaRPr lang="en-US" sz="1800"/>
          </a:p>
          <a:p>
            <a:r>
              <a:rPr lang="en-US" sz="1800"/>
              <a:t>If your Representative or Senator opposed anti-immigration legislation this session, be sure to thank them for standing up for our immigrant neighbors! </a:t>
            </a:r>
          </a:p>
          <a:p>
            <a:endParaRPr lang="en-US" sz="1800"/>
          </a:p>
          <a:p>
            <a:r>
              <a:rPr lang="en-US" sz="1800"/>
              <a:t>Once the session concludes, interim study committees will be formed to look at what legislation should be considered for next year, and is an important time to contact authors of bills to ask them to not reintroduce harmful legislation, and to ask committees to look at legislation that would support immigrants, such as Driving Privilege Cards. </a:t>
            </a:r>
          </a:p>
        </p:txBody>
      </p:sp>
      <p:sp>
        <p:nvSpPr>
          <p:cNvPr id="4" name="TextBox 3">
            <a:extLst>
              <a:ext uri="{FF2B5EF4-FFF2-40B4-BE49-F238E27FC236}">
                <a16:creationId xmlns:a16="http://schemas.microsoft.com/office/drawing/2014/main" id="{AEFA0FB1-14B8-2084-74CD-93EE6FB38BB8}"/>
              </a:ext>
            </a:extLst>
          </p:cNvPr>
          <p:cNvSpPr txBox="1"/>
          <p:nvPr/>
        </p:nvSpPr>
        <p:spPr>
          <a:xfrm>
            <a:off x="40640" y="6399268"/>
            <a:ext cx="2453640" cy="276999"/>
          </a:xfrm>
          <a:prstGeom prst="rect">
            <a:avLst/>
          </a:prstGeom>
          <a:noFill/>
        </p:spPr>
        <p:txBody>
          <a:bodyPr wrap="square">
            <a:spAutoFit/>
          </a:bodyPr>
          <a:lstStyle/>
          <a:p>
            <a:r>
              <a:rPr lang="en-US" sz="1200" b="1">
                <a:solidFill>
                  <a:schemeClr val="bg1"/>
                </a:solidFill>
                <a:latin typeface="Rockwell" panose="02060603020205020403" pitchFamily="18" charset="0"/>
              </a:rPr>
              <a:t>Exodus Refugee </a:t>
            </a:r>
            <a:r>
              <a:rPr lang="en-US" sz="1200" i="1">
                <a:solidFill>
                  <a:schemeClr val="bg1"/>
                </a:solidFill>
                <a:latin typeface="Rockwell" panose="02060603020205020403" pitchFamily="18" charset="0"/>
              </a:rPr>
              <a:t>The Life Ahead</a:t>
            </a:r>
          </a:p>
        </p:txBody>
      </p:sp>
    </p:spTree>
    <p:extLst>
      <p:ext uri="{BB962C8B-B14F-4D97-AF65-F5344CB8AC3E}">
        <p14:creationId xmlns:p14="http://schemas.microsoft.com/office/powerpoint/2010/main" val="2916956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3EE8D-4BE1-5D5A-BC2E-E1CCFAD8281C}"/>
              </a:ext>
            </a:extLst>
          </p:cNvPr>
          <p:cNvSpPr>
            <a:spLocks noGrp="1"/>
          </p:cNvSpPr>
          <p:nvPr>
            <p:ph type="title"/>
          </p:nvPr>
        </p:nvSpPr>
        <p:spPr/>
        <p:txBody>
          <a:bodyPr/>
          <a:lstStyle/>
          <a:p>
            <a:r>
              <a:rPr lang="en-US"/>
              <a:t>State Rep &amp; State Senator</a:t>
            </a:r>
          </a:p>
        </p:txBody>
      </p:sp>
      <p:sp>
        <p:nvSpPr>
          <p:cNvPr id="3" name="Content Placeholder 2">
            <a:extLst>
              <a:ext uri="{FF2B5EF4-FFF2-40B4-BE49-F238E27FC236}">
                <a16:creationId xmlns:a16="http://schemas.microsoft.com/office/drawing/2014/main" id="{807016B8-0FF3-C76A-A214-446E9B670B6B}"/>
              </a:ext>
            </a:extLst>
          </p:cNvPr>
          <p:cNvSpPr>
            <a:spLocks noGrp="1"/>
          </p:cNvSpPr>
          <p:nvPr>
            <p:ph idx="1"/>
          </p:nvPr>
        </p:nvSpPr>
        <p:spPr>
          <a:xfrm>
            <a:off x="628650" y="1624457"/>
            <a:ext cx="7886700" cy="4351338"/>
          </a:xfrm>
        </p:spPr>
        <p:txBody>
          <a:bodyPr>
            <a:normAutofit/>
          </a:bodyPr>
          <a:lstStyle/>
          <a:p>
            <a:r>
              <a:rPr lang="en-US" sz="2000"/>
              <a:t>Find Your Legislators: </a:t>
            </a:r>
          </a:p>
          <a:p>
            <a:pPr lvl="1"/>
            <a:r>
              <a:rPr lang="en-US" sz="1800">
                <a:hlinkClick r:id="rId3"/>
              </a:rPr>
              <a:t>https://iga.in.gov/information/find-legislators</a:t>
            </a:r>
            <a:r>
              <a:rPr lang="en-US" sz="1800"/>
              <a:t> </a:t>
            </a:r>
          </a:p>
          <a:p>
            <a:pPr lvl="1"/>
            <a:endParaRPr lang="en-US" sz="1800"/>
          </a:p>
          <a:p>
            <a:pPr lvl="1"/>
            <a:endParaRPr lang="en-US" sz="1800"/>
          </a:p>
          <a:p>
            <a:pPr lvl="1"/>
            <a:endParaRPr lang="en-US" sz="1800"/>
          </a:p>
        </p:txBody>
      </p:sp>
      <p:pic>
        <p:nvPicPr>
          <p:cNvPr id="5" name="Picture 4" descr="A qr code on a white background&#10;&#10;AI-generated content may be incorrect.">
            <a:extLst>
              <a:ext uri="{FF2B5EF4-FFF2-40B4-BE49-F238E27FC236}">
                <a16:creationId xmlns:a16="http://schemas.microsoft.com/office/drawing/2014/main" id="{4E0BD2DB-2A55-3013-584D-98DB9F13A5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3112" y="2514600"/>
            <a:ext cx="3093256" cy="3093256"/>
          </a:xfrm>
          <a:prstGeom prst="rect">
            <a:avLst/>
          </a:prstGeom>
        </p:spPr>
      </p:pic>
      <p:sp>
        <p:nvSpPr>
          <p:cNvPr id="4" name="TextBox 3">
            <a:extLst>
              <a:ext uri="{FF2B5EF4-FFF2-40B4-BE49-F238E27FC236}">
                <a16:creationId xmlns:a16="http://schemas.microsoft.com/office/drawing/2014/main" id="{3B551796-D3A8-EB31-92BF-8ADF33F643AC}"/>
              </a:ext>
            </a:extLst>
          </p:cNvPr>
          <p:cNvSpPr txBox="1"/>
          <p:nvPr/>
        </p:nvSpPr>
        <p:spPr>
          <a:xfrm>
            <a:off x="40640" y="6399268"/>
            <a:ext cx="2453640" cy="276999"/>
          </a:xfrm>
          <a:prstGeom prst="rect">
            <a:avLst/>
          </a:prstGeom>
          <a:noFill/>
        </p:spPr>
        <p:txBody>
          <a:bodyPr wrap="square">
            <a:spAutoFit/>
          </a:bodyPr>
          <a:lstStyle/>
          <a:p>
            <a:r>
              <a:rPr lang="en-US" sz="1200" b="1">
                <a:solidFill>
                  <a:schemeClr val="bg1"/>
                </a:solidFill>
                <a:latin typeface="Rockwell" panose="02060603020205020403" pitchFamily="18" charset="0"/>
              </a:rPr>
              <a:t>Exodus Refugee </a:t>
            </a:r>
            <a:r>
              <a:rPr lang="en-US" sz="1200" i="1">
                <a:solidFill>
                  <a:schemeClr val="bg1"/>
                </a:solidFill>
                <a:latin typeface="Rockwell" panose="02060603020205020403" pitchFamily="18" charset="0"/>
              </a:rPr>
              <a:t>The Life Ahead</a:t>
            </a:r>
          </a:p>
        </p:txBody>
      </p:sp>
    </p:spTree>
    <p:extLst>
      <p:ext uri="{BB962C8B-B14F-4D97-AF65-F5344CB8AC3E}">
        <p14:creationId xmlns:p14="http://schemas.microsoft.com/office/powerpoint/2010/main" val="15076969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2D454-7B6D-2000-F3DF-3022B1A6680C}"/>
              </a:ext>
            </a:extLst>
          </p:cNvPr>
          <p:cNvSpPr>
            <a:spLocks noGrp="1"/>
          </p:cNvSpPr>
          <p:nvPr>
            <p:ph type="title"/>
          </p:nvPr>
        </p:nvSpPr>
        <p:spPr>
          <a:xfrm>
            <a:off x="137583" y="127529"/>
            <a:ext cx="7886700" cy="1325563"/>
          </a:xfrm>
        </p:spPr>
        <p:txBody>
          <a:bodyPr/>
          <a:lstStyle/>
          <a:p>
            <a:r>
              <a:rPr lang="en-US"/>
              <a:t>Sample Letter &amp; Phone Calls</a:t>
            </a:r>
          </a:p>
        </p:txBody>
      </p:sp>
      <p:sp>
        <p:nvSpPr>
          <p:cNvPr id="3" name="Content Placeholder 2">
            <a:extLst>
              <a:ext uri="{FF2B5EF4-FFF2-40B4-BE49-F238E27FC236}">
                <a16:creationId xmlns:a16="http://schemas.microsoft.com/office/drawing/2014/main" id="{48D69340-5BF1-BB29-0183-7E2E319D23F3}"/>
              </a:ext>
            </a:extLst>
          </p:cNvPr>
          <p:cNvSpPr>
            <a:spLocks noGrp="1"/>
          </p:cNvSpPr>
          <p:nvPr>
            <p:ph idx="1"/>
          </p:nvPr>
        </p:nvSpPr>
        <p:spPr>
          <a:xfrm>
            <a:off x="459317" y="1182159"/>
            <a:ext cx="8219016" cy="5049308"/>
          </a:xfrm>
        </p:spPr>
        <p:txBody>
          <a:bodyPr>
            <a:normAutofit/>
          </a:bodyPr>
          <a:lstStyle/>
          <a:p>
            <a:pPr marL="0" indent="0" algn="l" rtl="0" fontAlgn="base">
              <a:lnSpc>
                <a:spcPts val="1360"/>
              </a:lnSpc>
              <a:spcAft>
                <a:spcPts val="800"/>
              </a:spcAft>
              <a:buNone/>
            </a:pPr>
            <a:r>
              <a:rPr lang="en-US" sz="1050" b="0" i="0">
                <a:solidFill>
                  <a:srgbClr val="000000"/>
                </a:solidFill>
                <a:effectLst/>
                <a:latin typeface="Aptos" panose="020B0004020202020204" pitchFamily="34" charset="0"/>
              </a:rPr>
              <a:t>Dear Senator/Rep. [Last Name], </a:t>
            </a:r>
            <a:endParaRPr lang="en-US" sz="1000" b="0" i="0">
              <a:solidFill>
                <a:srgbClr val="000000"/>
              </a:solidFill>
              <a:effectLst/>
              <a:latin typeface="Segoe UI" panose="020B0502040204020203" pitchFamily="34" charset="0"/>
            </a:endParaRPr>
          </a:p>
          <a:p>
            <a:pPr marL="0" indent="0" algn="l" rtl="0" fontAlgn="base">
              <a:lnSpc>
                <a:spcPts val="1360"/>
              </a:lnSpc>
              <a:spcAft>
                <a:spcPts val="800"/>
              </a:spcAft>
              <a:buNone/>
            </a:pPr>
            <a:r>
              <a:rPr lang="en-US" sz="1050" b="0" i="0">
                <a:solidFill>
                  <a:srgbClr val="000000"/>
                </a:solidFill>
                <a:effectLst/>
                <a:latin typeface="Aptos" panose="020B0004020202020204" pitchFamily="34" charset="0"/>
              </a:rPr>
              <a:t>I am writing to express my deep concern about [bill number] which is currently under consideration [in the House/Senate]. This bill, in my opinion, poses significant risks to both the safety of immigrants in our state and to the economic well-being of our communities. </a:t>
            </a:r>
            <a:endParaRPr lang="en-US" sz="1000" b="0" i="0">
              <a:solidFill>
                <a:srgbClr val="000000"/>
              </a:solidFill>
              <a:effectLst/>
              <a:latin typeface="Segoe UI" panose="020B0502040204020203" pitchFamily="34" charset="0"/>
            </a:endParaRPr>
          </a:p>
          <a:p>
            <a:pPr marL="0" indent="0" algn="l" rtl="0" fontAlgn="base">
              <a:lnSpc>
                <a:spcPts val="1360"/>
              </a:lnSpc>
              <a:spcAft>
                <a:spcPts val="800"/>
              </a:spcAft>
              <a:buNone/>
            </a:pPr>
            <a:r>
              <a:rPr lang="en-US" sz="1050" b="0" i="0">
                <a:solidFill>
                  <a:srgbClr val="000000"/>
                </a:solidFill>
                <a:effectLst/>
                <a:latin typeface="Aptos" panose="020B0004020202020204" pitchFamily="34" charset="0"/>
              </a:rPr>
              <a:t>As one of your constituents, I urge you to oppose this bill.  </a:t>
            </a:r>
            <a:endParaRPr lang="en-US" sz="1000" b="0" i="0">
              <a:solidFill>
                <a:srgbClr val="000000"/>
              </a:solidFill>
              <a:effectLst/>
              <a:latin typeface="Segoe UI" panose="020B0502040204020203" pitchFamily="34" charset="0"/>
            </a:endParaRPr>
          </a:p>
          <a:p>
            <a:pPr marL="0" indent="0" algn="l" rtl="0" fontAlgn="base">
              <a:lnSpc>
                <a:spcPts val="1360"/>
              </a:lnSpc>
              <a:spcAft>
                <a:spcPts val="800"/>
              </a:spcAft>
              <a:buNone/>
            </a:pPr>
            <a:r>
              <a:rPr lang="en-US" sz="1050" b="0" i="0">
                <a:solidFill>
                  <a:srgbClr val="000000"/>
                </a:solidFill>
                <a:effectLst/>
                <a:latin typeface="Aptos" panose="020B0004020202020204" pitchFamily="34" charset="0"/>
              </a:rPr>
              <a:t>I am concerned that the provisions of this bill would create an environment of fear and uncertainty for many immigrants in Indiana, including refugees, those with Temporary Protected Status, asylum seekers, and those with Humanitarian Parole. Our immigrant neighbors are valuable members of our workforce, contributing to the success and growth of Indiana’s economy. They attend our churches, go to school here, and contribute so much to our communities.  </a:t>
            </a:r>
            <a:endParaRPr lang="en-US" sz="1000" b="0" i="0">
              <a:solidFill>
                <a:srgbClr val="000000"/>
              </a:solidFill>
              <a:effectLst/>
              <a:latin typeface="Segoe UI" panose="020B0502040204020203" pitchFamily="34" charset="0"/>
            </a:endParaRPr>
          </a:p>
          <a:p>
            <a:pPr marL="0" indent="0" algn="l" rtl="0" fontAlgn="base">
              <a:lnSpc>
                <a:spcPts val="1360"/>
              </a:lnSpc>
              <a:spcAft>
                <a:spcPts val="800"/>
              </a:spcAft>
              <a:buNone/>
            </a:pPr>
            <a:r>
              <a:rPr lang="en-US" sz="1050" b="0" i="0">
                <a:solidFill>
                  <a:srgbClr val="000000"/>
                </a:solidFill>
                <a:effectLst/>
                <a:latin typeface="Aptos" panose="020B0004020202020204" pitchFamily="34" charset="0"/>
              </a:rPr>
              <a:t>By making it more challenging for them to live and work here, this bill could ultimately reduce the labor pool and exacerbate workforce shortages in critical industries such as agriculture, hospitality, healthcare, and construction. It will make it more difficult for our communities to thrive. Indiana has long benefited from the diverse perspectives and skills brought by immigrant communities, and I am deeply concerned that this bill would undermine that. </a:t>
            </a:r>
            <a:endParaRPr lang="en-US" sz="1000" b="0" i="0">
              <a:solidFill>
                <a:srgbClr val="000000"/>
              </a:solidFill>
              <a:effectLst/>
              <a:latin typeface="Segoe UI" panose="020B0502040204020203" pitchFamily="34" charset="0"/>
            </a:endParaRPr>
          </a:p>
          <a:p>
            <a:pPr marL="0" indent="0" algn="l" rtl="0" fontAlgn="base">
              <a:lnSpc>
                <a:spcPts val="1360"/>
              </a:lnSpc>
              <a:spcAft>
                <a:spcPts val="800"/>
              </a:spcAft>
              <a:buNone/>
            </a:pPr>
            <a:r>
              <a:rPr lang="en-US" sz="1050" b="0" i="0">
                <a:solidFill>
                  <a:srgbClr val="000000"/>
                </a:solidFill>
                <a:effectLst/>
                <a:latin typeface="Aptos" panose="020B0004020202020204" pitchFamily="34" charset="0"/>
              </a:rPr>
              <a:t>I urge you to carefully consider the long-term consequences of this bill, not just for immigrant communities, but for the broader economy and the prosperity of Indiana as a whole. We need policies that promote inclusivity, support workers, and ensure our state remains competitive and attractive to employers and families alike. </a:t>
            </a:r>
            <a:endParaRPr lang="en-US" sz="1000" b="0" i="0">
              <a:solidFill>
                <a:srgbClr val="000000"/>
              </a:solidFill>
              <a:effectLst/>
              <a:latin typeface="Segoe UI" panose="020B0502040204020203" pitchFamily="34" charset="0"/>
            </a:endParaRPr>
          </a:p>
          <a:p>
            <a:pPr marL="0" indent="0" algn="l" rtl="0" fontAlgn="base">
              <a:lnSpc>
                <a:spcPts val="1360"/>
              </a:lnSpc>
              <a:spcAft>
                <a:spcPts val="800"/>
              </a:spcAft>
              <a:buNone/>
            </a:pPr>
            <a:r>
              <a:rPr lang="en-US" sz="1050" b="0" i="0">
                <a:solidFill>
                  <a:srgbClr val="000000"/>
                </a:solidFill>
                <a:effectLst/>
                <a:latin typeface="Aptos" panose="020B0004020202020204" pitchFamily="34" charset="0"/>
              </a:rPr>
              <a:t>Please consider voting against [bill #], as I believe it would have harmful consequences for both our neighbors and our state’s future. I appreciate your attention to this important issue and thank you for your service. </a:t>
            </a:r>
            <a:endParaRPr lang="en-US" sz="1000" b="0" i="0">
              <a:solidFill>
                <a:srgbClr val="000000"/>
              </a:solidFill>
              <a:effectLst/>
              <a:latin typeface="Segoe UI" panose="020B0502040204020203" pitchFamily="34" charset="0"/>
            </a:endParaRPr>
          </a:p>
          <a:p>
            <a:pPr marL="0" indent="0" algn="l" rtl="0" fontAlgn="base">
              <a:lnSpc>
                <a:spcPts val="1360"/>
              </a:lnSpc>
              <a:spcAft>
                <a:spcPts val="800"/>
              </a:spcAft>
              <a:buNone/>
            </a:pPr>
            <a:r>
              <a:rPr lang="en-US" sz="1050" b="0" i="0">
                <a:solidFill>
                  <a:srgbClr val="000000"/>
                </a:solidFill>
                <a:effectLst/>
                <a:latin typeface="Aptos" panose="020B0004020202020204" pitchFamily="34" charset="0"/>
              </a:rPr>
              <a:t>Sincerely,</a:t>
            </a:r>
            <a:r>
              <a:rPr lang="en-US" sz="1050" b="0" i="0">
                <a:solidFill>
                  <a:srgbClr val="000000"/>
                </a:solidFill>
                <a:effectLst/>
                <a:latin typeface="WordVisiCarriageReturn_MSFontService"/>
              </a:rPr>
              <a:t> </a:t>
            </a:r>
            <a:br>
              <a:rPr lang="en-US" sz="1050" b="0" i="0">
                <a:solidFill>
                  <a:srgbClr val="000000"/>
                </a:solidFill>
                <a:effectLst/>
                <a:latin typeface="WordVisiCarriageReturn_MSFontService"/>
              </a:rPr>
            </a:br>
            <a:r>
              <a:rPr lang="en-US" sz="1050" b="0" i="0">
                <a:solidFill>
                  <a:srgbClr val="000000"/>
                </a:solidFill>
                <a:effectLst/>
                <a:latin typeface="Aptos" panose="020B0004020202020204" pitchFamily="34" charset="0"/>
              </a:rPr>
              <a:t>[Your Name] </a:t>
            </a:r>
            <a:endParaRPr lang="en-US" sz="1000" b="0" i="0">
              <a:solidFill>
                <a:srgbClr val="000000"/>
              </a:solidFill>
              <a:effectLst/>
              <a:latin typeface="Segoe UI" panose="020B0502040204020203" pitchFamily="34" charset="0"/>
            </a:endParaRPr>
          </a:p>
          <a:p>
            <a:pPr marL="0" indent="0">
              <a:buNone/>
            </a:pPr>
            <a:endParaRPr lang="en-US" sz="1000"/>
          </a:p>
        </p:txBody>
      </p:sp>
      <p:sp>
        <p:nvSpPr>
          <p:cNvPr id="4" name="TextBox 3">
            <a:extLst>
              <a:ext uri="{FF2B5EF4-FFF2-40B4-BE49-F238E27FC236}">
                <a16:creationId xmlns:a16="http://schemas.microsoft.com/office/drawing/2014/main" id="{9C2D388D-374F-5D68-B68E-D8C4FA4574ED}"/>
              </a:ext>
            </a:extLst>
          </p:cNvPr>
          <p:cNvSpPr txBox="1"/>
          <p:nvPr/>
        </p:nvSpPr>
        <p:spPr>
          <a:xfrm>
            <a:off x="40640" y="6399268"/>
            <a:ext cx="2453640" cy="276999"/>
          </a:xfrm>
          <a:prstGeom prst="rect">
            <a:avLst/>
          </a:prstGeom>
          <a:noFill/>
        </p:spPr>
        <p:txBody>
          <a:bodyPr wrap="square">
            <a:spAutoFit/>
          </a:bodyPr>
          <a:lstStyle/>
          <a:p>
            <a:r>
              <a:rPr lang="en-US" sz="1200" b="1">
                <a:solidFill>
                  <a:schemeClr val="bg1"/>
                </a:solidFill>
                <a:latin typeface="Rockwell" panose="02060603020205020403" pitchFamily="18" charset="0"/>
              </a:rPr>
              <a:t>Exodus Refugee </a:t>
            </a:r>
            <a:r>
              <a:rPr lang="en-US" sz="1200" i="1">
                <a:solidFill>
                  <a:schemeClr val="bg1"/>
                </a:solidFill>
                <a:latin typeface="Rockwell" panose="02060603020205020403" pitchFamily="18" charset="0"/>
              </a:rPr>
              <a:t>The Life Ahead</a:t>
            </a:r>
          </a:p>
        </p:txBody>
      </p:sp>
    </p:spTree>
    <p:extLst>
      <p:ext uri="{BB962C8B-B14F-4D97-AF65-F5344CB8AC3E}">
        <p14:creationId xmlns:p14="http://schemas.microsoft.com/office/powerpoint/2010/main" val="22830439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30048-6BB3-A762-763C-BD71A2C035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50047C-1591-8583-B405-BB2536DF1786}"/>
              </a:ext>
            </a:extLst>
          </p:cNvPr>
          <p:cNvSpPr>
            <a:spLocks noGrp="1"/>
          </p:cNvSpPr>
          <p:nvPr>
            <p:ph type="title"/>
          </p:nvPr>
        </p:nvSpPr>
        <p:spPr>
          <a:xfrm>
            <a:off x="137583" y="127529"/>
            <a:ext cx="7886700" cy="1325563"/>
          </a:xfrm>
        </p:spPr>
        <p:txBody>
          <a:bodyPr/>
          <a:lstStyle/>
          <a:p>
            <a:r>
              <a:rPr lang="en-US"/>
              <a:t>Sample Letter &amp; Phone Calls</a:t>
            </a:r>
          </a:p>
        </p:txBody>
      </p:sp>
      <p:sp>
        <p:nvSpPr>
          <p:cNvPr id="5" name="Content Placeholder 4">
            <a:extLst>
              <a:ext uri="{FF2B5EF4-FFF2-40B4-BE49-F238E27FC236}">
                <a16:creationId xmlns:a16="http://schemas.microsoft.com/office/drawing/2014/main" id="{8FEDBE70-51BF-3BCC-EBB2-1885908790A4}"/>
              </a:ext>
            </a:extLst>
          </p:cNvPr>
          <p:cNvSpPr>
            <a:spLocks noGrp="1"/>
          </p:cNvSpPr>
          <p:nvPr>
            <p:ph idx="1"/>
          </p:nvPr>
        </p:nvSpPr>
        <p:spPr>
          <a:xfrm>
            <a:off x="366183" y="1080557"/>
            <a:ext cx="8430684" cy="4981575"/>
          </a:xfrm>
        </p:spPr>
        <p:txBody>
          <a:bodyPr>
            <a:normAutofit/>
          </a:bodyPr>
          <a:lstStyle/>
          <a:p>
            <a:pPr marL="0" indent="0" algn="l" rtl="0" fontAlgn="base">
              <a:lnSpc>
                <a:spcPts val="1360"/>
              </a:lnSpc>
              <a:buNone/>
            </a:pPr>
            <a:r>
              <a:rPr lang="en-US" sz="1200" b="0" i="0">
                <a:solidFill>
                  <a:srgbClr val="000000"/>
                </a:solidFill>
                <a:effectLst/>
                <a:latin typeface="Aptos" panose="020B0004020202020204" pitchFamily="34" charset="0"/>
              </a:rPr>
              <a:t>Dear Senator/Representative [Last Name], </a:t>
            </a:r>
          </a:p>
          <a:p>
            <a:pPr marL="0" indent="0" algn="l" rtl="0" fontAlgn="base">
              <a:lnSpc>
                <a:spcPts val="1360"/>
              </a:lnSpc>
              <a:buNone/>
            </a:pPr>
            <a:r>
              <a:rPr lang="en-US" sz="1200" b="0" i="0">
                <a:solidFill>
                  <a:srgbClr val="000000"/>
                </a:solidFill>
                <a:effectLst/>
                <a:latin typeface="Aptos" panose="020B0004020202020204" pitchFamily="34" charset="0"/>
              </a:rPr>
              <a:t>I am writing to you today to express my concern about the actions taken so far by the Trump administration targeting immigrants in our country. While I understand the need for public safety, </a:t>
            </a:r>
            <a:r>
              <a:rPr lang="en-US" sz="1200">
                <a:solidFill>
                  <a:srgbClr val="000000"/>
                </a:solidFill>
                <a:latin typeface="Aptos" panose="020B0004020202020204" pitchFamily="34" charset="0"/>
              </a:rPr>
              <a:t>these actions are inhumane and ultimately go against the legacy of welcome upheld by the United States. </a:t>
            </a:r>
          </a:p>
          <a:p>
            <a:pPr marL="0" indent="0" fontAlgn="base">
              <a:lnSpc>
                <a:spcPts val="1360"/>
              </a:lnSpc>
              <a:buNone/>
            </a:pPr>
            <a:r>
              <a:rPr lang="en-US" sz="1200" b="0" i="0">
                <a:solidFill>
                  <a:srgbClr val="000000"/>
                </a:solidFill>
                <a:effectLst/>
                <a:latin typeface="Aptos" panose="020B0004020202020204" pitchFamily="34" charset="0"/>
              </a:rPr>
              <a:t>Firstly, I urge you to publicly express your support for refugees and humanitarian protections. Call on the Trump administration to immediately rescind the refugee ban, reverse course on stop-work orders, and oppose other executive orders that target our asylum-seeking and immigrant neighbors and the communities that welcome them. I urge you to be vocal in support for refugees and recognize and uplift the value refugees and newcomers bring to our community – including via press events, floor statements, and on social media. </a:t>
            </a:r>
          </a:p>
          <a:p>
            <a:pPr marL="0" indent="0" algn="l" rtl="0" fontAlgn="base">
              <a:lnSpc>
                <a:spcPts val="1360"/>
              </a:lnSpc>
              <a:buNone/>
            </a:pPr>
            <a:r>
              <a:rPr lang="en-US" sz="1200" b="0" i="0">
                <a:solidFill>
                  <a:srgbClr val="000000"/>
                </a:solidFill>
                <a:effectLst/>
                <a:latin typeface="Aptos" panose="020B0004020202020204" pitchFamily="34" charset="0"/>
              </a:rPr>
              <a:t>Additionally, I want </a:t>
            </a:r>
            <a:r>
              <a:rPr lang="en-US" sz="1200">
                <a:solidFill>
                  <a:srgbClr val="000000"/>
                </a:solidFill>
                <a:latin typeface="Aptos" panose="020B0004020202020204" pitchFamily="34" charset="0"/>
              </a:rPr>
              <a:t>you to h</a:t>
            </a:r>
            <a:r>
              <a:rPr lang="en-US" sz="1200" b="0" i="0">
                <a:solidFill>
                  <a:srgbClr val="000000"/>
                </a:solidFill>
                <a:effectLst/>
                <a:latin typeface="Aptos" panose="020B0004020202020204" pitchFamily="34" charset="0"/>
              </a:rPr>
              <a:t>old the Trump administration accountable to rulings from the courts. Many of the preliminary injunctions from ongoing litigation against the President state that Congress should be the one to exercise authority over immigration matters, not the President. It is your responsibility to represent all of your constituents, especially vulnerable humanitarian immigrants, who pursued lawful pathways to come to the United States. </a:t>
            </a:r>
            <a:r>
              <a:rPr lang="en-US" sz="1200">
                <a:solidFill>
                  <a:srgbClr val="000000"/>
                </a:solidFill>
                <a:latin typeface="Aptos" panose="020B0004020202020204" pitchFamily="34" charset="0"/>
              </a:rPr>
              <a:t>It is our responsibility to honor those protections as they seek safety. </a:t>
            </a:r>
            <a:endParaRPr lang="en-US" sz="1200" b="0" i="0">
              <a:solidFill>
                <a:srgbClr val="000000"/>
              </a:solidFill>
              <a:effectLst/>
              <a:latin typeface="Aptos" panose="020B0004020202020204" pitchFamily="34" charset="0"/>
            </a:endParaRPr>
          </a:p>
          <a:p>
            <a:pPr marL="0" indent="0" algn="l" rtl="0" fontAlgn="base">
              <a:lnSpc>
                <a:spcPts val="1360"/>
              </a:lnSpc>
              <a:buNone/>
            </a:pPr>
            <a:r>
              <a:rPr lang="en-US" sz="1200" b="0" i="0">
                <a:solidFill>
                  <a:srgbClr val="000000"/>
                </a:solidFill>
                <a:effectLst/>
                <a:latin typeface="Aptos" panose="020B0004020202020204" pitchFamily="34" charset="0"/>
              </a:rPr>
              <a:t>It is critical that we ensure proper allocation of responsibilities and resources, Support legislation and appropriations that uphold decades of precedent for welcoming newcomers – and oppose legislation that further codifies harm to immigrants. </a:t>
            </a:r>
          </a:p>
          <a:p>
            <a:pPr marL="0" indent="0" algn="l" rtl="0" fontAlgn="base">
              <a:lnSpc>
                <a:spcPts val="1360"/>
              </a:lnSpc>
              <a:buNone/>
            </a:pPr>
            <a:r>
              <a:rPr lang="en-US" sz="1200" b="0" i="0">
                <a:solidFill>
                  <a:srgbClr val="000000"/>
                </a:solidFill>
                <a:effectLst/>
                <a:latin typeface="Aptos" panose="020B0004020202020204" pitchFamily="34" charset="0"/>
              </a:rPr>
              <a:t>Thank you for your time and attention to this important issue. I appreciate your service and hope you will act in the best interest of our state, and our country. </a:t>
            </a:r>
          </a:p>
          <a:p>
            <a:pPr marL="0" indent="0" algn="l" rtl="0" fontAlgn="base">
              <a:lnSpc>
                <a:spcPts val="1360"/>
              </a:lnSpc>
              <a:buNone/>
            </a:pPr>
            <a:r>
              <a:rPr lang="en-US" sz="1200" b="0" i="0">
                <a:solidFill>
                  <a:srgbClr val="000000"/>
                </a:solidFill>
                <a:effectLst/>
                <a:latin typeface="Aptos" panose="020B0004020202020204" pitchFamily="34" charset="0"/>
              </a:rPr>
              <a:t> </a:t>
            </a:r>
          </a:p>
          <a:p>
            <a:pPr marL="0" indent="0" algn="l" rtl="0" fontAlgn="base">
              <a:lnSpc>
                <a:spcPts val="1360"/>
              </a:lnSpc>
              <a:buNone/>
            </a:pPr>
            <a:r>
              <a:rPr lang="en-US" sz="1200" b="0" i="0">
                <a:solidFill>
                  <a:srgbClr val="000000"/>
                </a:solidFill>
                <a:effectLst/>
                <a:latin typeface="Aptos" panose="020B0004020202020204" pitchFamily="34" charset="0"/>
              </a:rPr>
              <a:t>Sincerely, </a:t>
            </a:r>
          </a:p>
          <a:p>
            <a:pPr marL="0" indent="0" algn="l" rtl="0" fontAlgn="base">
              <a:lnSpc>
                <a:spcPts val="1360"/>
              </a:lnSpc>
              <a:buNone/>
            </a:pPr>
            <a:r>
              <a:rPr lang="en-US" sz="1200" b="0" i="0">
                <a:solidFill>
                  <a:srgbClr val="000000"/>
                </a:solidFill>
                <a:effectLst/>
                <a:latin typeface="Aptos" panose="020B0004020202020204" pitchFamily="34" charset="0"/>
              </a:rPr>
              <a:t>[Your Name] </a:t>
            </a:r>
          </a:p>
          <a:p>
            <a:pPr marL="0" indent="0">
              <a:buNone/>
            </a:pPr>
            <a:endParaRPr lang="en-US" sz="1050">
              <a:latin typeface="Aptos" panose="020B0004020202020204" pitchFamily="34" charset="0"/>
            </a:endParaRPr>
          </a:p>
        </p:txBody>
      </p:sp>
      <p:sp>
        <p:nvSpPr>
          <p:cNvPr id="3" name="TextBox 2">
            <a:extLst>
              <a:ext uri="{FF2B5EF4-FFF2-40B4-BE49-F238E27FC236}">
                <a16:creationId xmlns:a16="http://schemas.microsoft.com/office/drawing/2014/main" id="{99CDB3EC-A69B-59CE-FD38-AE57C0CADCCC}"/>
              </a:ext>
            </a:extLst>
          </p:cNvPr>
          <p:cNvSpPr txBox="1"/>
          <p:nvPr/>
        </p:nvSpPr>
        <p:spPr>
          <a:xfrm>
            <a:off x="40640" y="6399268"/>
            <a:ext cx="2453640" cy="276999"/>
          </a:xfrm>
          <a:prstGeom prst="rect">
            <a:avLst/>
          </a:prstGeom>
          <a:noFill/>
        </p:spPr>
        <p:txBody>
          <a:bodyPr wrap="square">
            <a:spAutoFit/>
          </a:bodyPr>
          <a:lstStyle/>
          <a:p>
            <a:r>
              <a:rPr lang="en-US" sz="1200" b="1">
                <a:solidFill>
                  <a:schemeClr val="bg1"/>
                </a:solidFill>
                <a:latin typeface="Rockwell" panose="02060603020205020403" pitchFamily="18" charset="0"/>
              </a:rPr>
              <a:t>Exodus Refugee </a:t>
            </a:r>
            <a:r>
              <a:rPr lang="en-US" sz="1200" i="1">
                <a:solidFill>
                  <a:schemeClr val="bg1"/>
                </a:solidFill>
                <a:latin typeface="Rockwell" panose="02060603020205020403" pitchFamily="18" charset="0"/>
              </a:rPr>
              <a:t>The Life Ahead</a:t>
            </a:r>
          </a:p>
        </p:txBody>
      </p:sp>
    </p:spTree>
    <p:extLst>
      <p:ext uri="{BB962C8B-B14F-4D97-AF65-F5344CB8AC3E}">
        <p14:creationId xmlns:p14="http://schemas.microsoft.com/office/powerpoint/2010/main" val="30049328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7A278-8BA6-B44C-02B5-391FDFA32644}"/>
              </a:ext>
            </a:extLst>
          </p:cNvPr>
          <p:cNvSpPr>
            <a:spLocks noGrp="1"/>
          </p:cNvSpPr>
          <p:nvPr>
            <p:ph type="title"/>
          </p:nvPr>
        </p:nvSpPr>
        <p:spPr>
          <a:xfrm>
            <a:off x="169164" y="-116679"/>
            <a:ext cx="7886700" cy="1325563"/>
          </a:xfrm>
        </p:spPr>
        <p:txBody>
          <a:bodyPr/>
          <a:lstStyle/>
          <a:p>
            <a:r>
              <a:rPr lang="en-US"/>
              <a:t>CWS Action Alerts</a:t>
            </a:r>
          </a:p>
        </p:txBody>
      </p:sp>
      <p:sp>
        <p:nvSpPr>
          <p:cNvPr id="3" name="Content Placeholder 2">
            <a:extLst>
              <a:ext uri="{FF2B5EF4-FFF2-40B4-BE49-F238E27FC236}">
                <a16:creationId xmlns:a16="http://schemas.microsoft.com/office/drawing/2014/main" id="{5B6B6591-8C20-7B6F-F7DF-E474AA4E1615}"/>
              </a:ext>
            </a:extLst>
          </p:cNvPr>
          <p:cNvSpPr>
            <a:spLocks noGrp="1"/>
          </p:cNvSpPr>
          <p:nvPr>
            <p:ph idx="1"/>
          </p:nvPr>
        </p:nvSpPr>
        <p:spPr>
          <a:xfrm>
            <a:off x="369441" y="943099"/>
            <a:ext cx="7886700" cy="4351338"/>
          </a:xfrm>
        </p:spPr>
        <p:txBody>
          <a:bodyPr vert="horz" lIns="91440" tIns="45720" rIns="91440" bIns="45720" rtlCol="0" anchor="t">
            <a:normAutofit/>
          </a:bodyPr>
          <a:lstStyle/>
          <a:p>
            <a:pPr marL="0" indent="0">
              <a:buNone/>
            </a:pPr>
            <a:r>
              <a:rPr lang="en-US" u="sng"/>
              <a:t>CWS Action Alert 4/3/25 </a:t>
            </a:r>
            <a:r>
              <a:rPr lang="en-US"/>
              <a:t>– TAKE ACTION TODAY: Urge Your Member of Congress to Defend Refugee Resettlement</a:t>
            </a:r>
          </a:p>
          <a:p>
            <a:pPr marL="0" indent="0">
              <a:buNone/>
            </a:pPr>
            <a:r>
              <a:rPr lang="en-US">
                <a:hlinkClick r:id="rId3"/>
              </a:rPr>
              <a:t>https://cwsglobal.org/action-alerts/take-action-today-urge-your-member-of-congress-to-defend-refugee-resettlement/</a:t>
            </a:r>
            <a:r>
              <a:rPr lang="en-US"/>
              <a:t> </a:t>
            </a:r>
          </a:p>
          <a:p>
            <a:pPr marL="0" indent="0">
              <a:buNone/>
            </a:pPr>
            <a:endParaRPr lang="en-US"/>
          </a:p>
          <a:p>
            <a:pPr marL="0" indent="0">
              <a:buNone/>
            </a:pPr>
            <a:r>
              <a:rPr lang="en-US" u="sng"/>
              <a:t>CWS Action Alert 3/25/25 </a:t>
            </a:r>
            <a:r>
              <a:rPr lang="en-US"/>
              <a:t>– Protect Immigrant Children: Tell Congress to Restore Vital Services and Push Back on Rapid Deportations</a:t>
            </a:r>
          </a:p>
          <a:p>
            <a:pPr marL="0" indent="0">
              <a:buNone/>
            </a:pPr>
            <a:r>
              <a:rPr lang="en-US">
                <a:hlinkClick r:id="rId4"/>
              </a:rPr>
              <a:t>https://cwsglobal.org/action-alerts/protect-immigrant-children-tell-congress-the-white-house-to-stop-deporting-unaccompanied-migrant-children/</a:t>
            </a:r>
            <a:r>
              <a:rPr lang="en-US"/>
              <a:t> </a:t>
            </a:r>
          </a:p>
          <a:p>
            <a:pPr marL="0" indent="0">
              <a:buNone/>
            </a:pPr>
            <a:endParaRPr lang="en-US"/>
          </a:p>
          <a:p>
            <a:pPr marL="0" indent="0">
              <a:buNone/>
            </a:pPr>
            <a:endParaRPr lang="en-US"/>
          </a:p>
        </p:txBody>
      </p:sp>
      <p:pic>
        <p:nvPicPr>
          <p:cNvPr id="7" name="Picture 6" descr="A qr code on a white background&#10;&#10;AI-generated content may be incorrect.">
            <a:extLst>
              <a:ext uri="{FF2B5EF4-FFF2-40B4-BE49-F238E27FC236}">
                <a16:creationId xmlns:a16="http://schemas.microsoft.com/office/drawing/2014/main" id="{C375EDC4-FCF7-392A-917C-627BA84139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1769" y="3768371"/>
            <a:ext cx="1881489" cy="1881489"/>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FF16AB49-ADE5-1443-7BA1-26BED38D3BE3}"/>
              </a:ext>
            </a:extLst>
          </p:cNvPr>
          <p:cNvSpPr txBox="1"/>
          <p:nvPr/>
        </p:nvSpPr>
        <p:spPr>
          <a:xfrm>
            <a:off x="40640" y="6399268"/>
            <a:ext cx="2453640" cy="276999"/>
          </a:xfrm>
          <a:prstGeom prst="rect">
            <a:avLst/>
          </a:prstGeom>
          <a:noFill/>
        </p:spPr>
        <p:txBody>
          <a:bodyPr wrap="square">
            <a:spAutoFit/>
          </a:bodyPr>
          <a:lstStyle/>
          <a:p>
            <a:r>
              <a:rPr lang="en-US" sz="1200" b="1">
                <a:solidFill>
                  <a:schemeClr val="bg1"/>
                </a:solidFill>
                <a:latin typeface="Rockwell" panose="02060603020205020403" pitchFamily="18" charset="0"/>
              </a:rPr>
              <a:t>Exodus Refugee </a:t>
            </a:r>
            <a:r>
              <a:rPr lang="en-US" sz="1200" i="1">
                <a:solidFill>
                  <a:schemeClr val="bg1"/>
                </a:solidFill>
                <a:latin typeface="Rockwell" panose="02060603020205020403" pitchFamily="18" charset="0"/>
              </a:rPr>
              <a:t>The Life Ahead</a:t>
            </a:r>
          </a:p>
        </p:txBody>
      </p:sp>
    </p:spTree>
    <p:extLst>
      <p:ext uri="{BB962C8B-B14F-4D97-AF65-F5344CB8AC3E}">
        <p14:creationId xmlns:p14="http://schemas.microsoft.com/office/powerpoint/2010/main" val="3003495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C1A4A-1B95-F5C0-89CB-77D0F0F8DCEF}"/>
            </a:ext>
          </a:extLst>
        </p:cNvPr>
        <p:cNvGrpSpPr/>
        <p:nvPr/>
      </p:nvGrpSpPr>
      <p:grpSpPr>
        <a:xfrm>
          <a:off x="0" y="0"/>
          <a:ext cx="0" cy="0"/>
          <a:chOff x="0" y="0"/>
          <a:chExt cx="0" cy="0"/>
        </a:xfrm>
      </p:grpSpPr>
      <p:pic>
        <p:nvPicPr>
          <p:cNvPr id="2" name="Picture 1" descr="ExodusPres_SubTitleSlide.jpg">
            <a:extLst>
              <a:ext uri="{FF2B5EF4-FFF2-40B4-BE49-F238E27FC236}">
                <a16:creationId xmlns:a16="http://schemas.microsoft.com/office/drawing/2014/main" id="{01D9A7D8-6295-F8DD-AFF1-C2F28DC005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3950EE99-D011-7F10-F351-F081C5E58B64}"/>
              </a:ext>
            </a:extLst>
          </p:cNvPr>
          <p:cNvSpPr txBox="1"/>
          <p:nvPr/>
        </p:nvSpPr>
        <p:spPr>
          <a:xfrm>
            <a:off x="749247" y="2862069"/>
            <a:ext cx="7583832" cy="830997"/>
          </a:xfrm>
          <a:prstGeom prst="rect">
            <a:avLst/>
          </a:prstGeom>
          <a:noFill/>
        </p:spPr>
        <p:txBody>
          <a:bodyPr wrap="square" rtlCol="0">
            <a:spAutoFit/>
          </a:bodyPr>
          <a:lstStyle/>
          <a:p>
            <a:pPr algn="ctr"/>
            <a:r>
              <a:rPr lang="en-US" sz="4800" b="1">
                <a:solidFill>
                  <a:schemeClr val="bg1"/>
                </a:solidFill>
                <a:latin typeface="Rockwell" panose="02060603020205020403" pitchFamily="18" charset="0"/>
                <a:cs typeface="Rabiohead"/>
              </a:rPr>
              <a:t>Questions?</a:t>
            </a:r>
          </a:p>
        </p:txBody>
      </p:sp>
    </p:spTree>
    <p:extLst>
      <p:ext uri="{BB962C8B-B14F-4D97-AF65-F5344CB8AC3E}">
        <p14:creationId xmlns:p14="http://schemas.microsoft.com/office/powerpoint/2010/main" val="3628444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0">
        <p159:morph option="byObject"/>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xodusPres_ClosingSli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0" y="3633890"/>
            <a:ext cx="9143999" cy="830997"/>
          </a:xfrm>
          <a:prstGeom prst="rect">
            <a:avLst/>
          </a:prstGeom>
          <a:noFill/>
        </p:spPr>
        <p:txBody>
          <a:bodyPr wrap="square" rtlCol="0">
            <a:spAutoFit/>
          </a:bodyPr>
          <a:lstStyle/>
          <a:p>
            <a:pPr algn="ctr"/>
            <a:r>
              <a:rPr lang="en-US" sz="4800" b="1">
                <a:solidFill>
                  <a:schemeClr val="tx1">
                    <a:lumMod val="85000"/>
                    <a:lumOff val="15000"/>
                  </a:schemeClr>
                </a:solidFill>
                <a:latin typeface="Rabiohead" panose="00000400000000000000" pitchFamily="2" charset="0"/>
                <a:cs typeface="Arial" panose="020B0604020202020204" pitchFamily="34" charset="0"/>
              </a:rPr>
              <a:t>Thank you!</a:t>
            </a:r>
          </a:p>
        </p:txBody>
      </p:sp>
      <p:sp>
        <p:nvSpPr>
          <p:cNvPr id="7" name="TextBox 6"/>
          <p:cNvSpPr txBox="1"/>
          <p:nvPr/>
        </p:nvSpPr>
        <p:spPr>
          <a:xfrm>
            <a:off x="2183523" y="4589578"/>
            <a:ext cx="4776952" cy="2462213"/>
          </a:xfrm>
          <a:prstGeom prst="rect">
            <a:avLst/>
          </a:prstGeom>
          <a:noFill/>
        </p:spPr>
        <p:txBody>
          <a:bodyPr wrap="square" rtlCol="0">
            <a:spAutoFit/>
          </a:bodyPr>
          <a:lstStyle/>
          <a:p>
            <a:pPr algn="ctr"/>
            <a:r>
              <a:rPr lang="en-US" sz="1600" b="1">
                <a:solidFill>
                  <a:schemeClr val="tx1">
                    <a:lumMod val="85000"/>
                    <a:lumOff val="15000"/>
                  </a:schemeClr>
                </a:solidFill>
                <a:latin typeface="Rockwell" panose="02060603020205020403" pitchFamily="18" charset="0"/>
                <a:cs typeface="Arial" panose="020B0604020202020204" pitchFamily="34" charset="0"/>
              </a:rPr>
              <a:t>Exodus Refugee Immigration</a:t>
            </a:r>
          </a:p>
          <a:p>
            <a:pPr algn="ctr"/>
            <a:r>
              <a:rPr lang="en-US" sz="1600">
                <a:solidFill>
                  <a:schemeClr val="tx1">
                    <a:lumMod val="85000"/>
                    <a:lumOff val="15000"/>
                  </a:schemeClr>
                </a:solidFill>
                <a:latin typeface="Rockwell" panose="02060603020205020403" pitchFamily="18" charset="0"/>
                <a:cs typeface="Arial" panose="020B0604020202020204" pitchFamily="34" charset="0"/>
              </a:rPr>
              <a:t>2457 E. Washington St., Suite A</a:t>
            </a:r>
          </a:p>
          <a:p>
            <a:pPr algn="ctr"/>
            <a:r>
              <a:rPr lang="en-US" sz="1600">
                <a:solidFill>
                  <a:schemeClr val="tx1">
                    <a:lumMod val="85000"/>
                    <a:lumOff val="15000"/>
                  </a:schemeClr>
                </a:solidFill>
                <a:latin typeface="Rockwell" panose="02060603020205020403" pitchFamily="18" charset="0"/>
                <a:cs typeface="Arial" panose="020B0604020202020204" pitchFamily="34" charset="0"/>
              </a:rPr>
              <a:t>Indianapolis, Indiana 46201</a:t>
            </a:r>
          </a:p>
          <a:p>
            <a:pPr algn="ctr"/>
            <a:r>
              <a:rPr lang="en-US" sz="1600">
                <a:solidFill>
                  <a:schemeClr val="tx1">
                    <a:lumMod val="85000"/>
                    <a:lumOff val="15000"/>
                  </a:schemeClr>
                </a:solidFill>
                <a:latin typeface="Rockwell" panose="02060603020205020403" pitchFamily="18" charset="0"/>
                <a:cs typeface="Arial" panose="020B0604020202020204" pitchFamily="34" charset="0"/>
              </a:rPr>
              <a:t>(317) 921-0836</a:t>
            </a:r>
          </a:p>
          <a:p>
            <a:pPr algn="ctr"/>
            <a:r>
              <a:rPr lang="en-US" sz="1600" b="1">
                <a:solidFill>
                  <a:schemeClr val="tx1">
                    <a:lumMod val="85000"/>
                    <a:lumOff val="15000"/>
                  </a:schemeClr>
                </a:solidFill>
                <a:latin typeface="Rockwell" panose="02060603020205020403" pitchFamily="18" charset="0"/>
                <a:cs typeface="Arial" panose="020B0604020202020204" pitchFamily="34" charset="0"/>
              </a:rPr>
              <a:t>www.exodusrefugee.org</a:t>
            </a:r>
          </a:p>
          <a:p>
            <a:pPr algn="ctr"/>
            <a:endParaRPr lang="en-US" sz="1600" b="1">
              <a:latin typeface="Rockwell" panose="02060603020205020403" pitchFamily="18" charset="0"/>
              <a:cs typeface="Arial" panose="020B0604020202020204" pitchFamily="34" charset="0"/>
            </a:endParaRPr>
          </a:p>
          <a:p>
            <a:pPr algn="ctr"/>
            <a:r>
              <a:rPr lang="en-US" sz="1400" b="1">
                <a:latin typeface="Rockwell" panose="02060603020205020403" pitchFamily="18" charset="0"/>
                <a:cs typeface="Arial" panose="020B0604020202020204" pitchFamily="34" charset="0"/>
              </a:rPr>
              <a:t>Facebook: Exodus Refugee Immigration</a:t>
            </a:r>
          </a:p>
          <a:p>
            <a:pPr algn="ctr"/>
            <a:r>
              <a:rPr lang="en-US" sz="1400" b="1">
                <a:latin typeface="Rockwell" panose="02060603020205020403" pitchFamily="18" charset="0"/>
                <a:cs typeface="Arial" panose="020B0604020202020204" pitchFamily="34" charset="0"/>
              </a:rPr>
              <a:t>Instagram: @exodus_refugee</a:t>
            </a:r>
          </a:p>
          <a:p>
            <a:pPr algn="ctr"/>
            <a:r>
              <a:rPr lang="en-US" sz="1400" b="1">
                <a:latin typeface="Rockwell" panose="02060603020205020403" pitchFamily="18" charset="0"/>
                <a:cs typeface="Arial" panose="020B0604020202020204" pitchFamily="34" charset="0"/>
              </a:rPr>
              <a:t>LinkedIn: Exodus Refugee Immigration</a:t>
            </a:r>
          </a:p>
          <a:p>
            <a:pPr algn="ctr"/>
            <a:endParaRPr lang="en-US" sz="1600" b="1">
              <a:solidFill>
                <a:schemeClr val="tx1">
                  <a:lumMod val="85000"/>
                  <a:lumOff val="1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011301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022CFA-CD99-3B1D-355C-16087F39199A}"/>
              </a:ext>
            </a:extLst>
          </p:cNvPr>
          <p:cNvSpPr>
            <a:spLocks noGrp="1"/>
          </p:cNvSpPr>
          <p:nvPr>
            <p:ph idx="1"/>
          </p:nvPr>
        </p:nvSpPr>
        <p:spPr>
          <a:xfrm>
            <a:off x="628649" y="1569593"/>
            <a:ext cx="4437283" cy="4209415"/>
          </a:xfrm>
        </p:spPr>
        <p:txBody>
          <a:bodyPr>
            <a:normAutofit/>
          </a:bodyPr>
          <a:lstStyle/>
          <a:p>
            <a:r>
              <a:rPr lang="en-US" sz="2200"/>
              <a:t>Thank you for joining us today!</a:t>
            </a:r>
          </a:p>
          <a:p>
            <a:endParaRPr lang="en-US" sz="2200"/>
          </a:p>
          <a:p>
            <a:r>
              <a:rPr lang="en-US" sz="2200"/>
              <a:t>Every voice matters, and we appreciate you taking the time to use yours in support of our immigrant neighbors.</a:t>
            </a:r>
          </a:p>
          <a:p>
            <a:endParaRPr lang="en-US" sz="2200"/>
          </a:p>
          <a:p>
            <a:r>
              <a:rPr lang="en-US" sz="2200"/>
              <a:t>The key part of advocating is sharing your why – why do you care about an issue and how does it impact you/your community?</a:t>
            </a:r>
          </a:p>
          <a:p>
            <a:pPr marL="0" indent="0">
              <a:buNone/>
            </a:pPr>
            <a:endParaRPr lang="en-US" sz="2000"/>
          </a:p>
        </p:txBody>
      </p:sp>
      <p:sp>
        <p:nvSpPr>
          <p:cNvPr id="6" name="TextBox 5">
            <a:extLst>
              <a:ext uri="{FF2B5EF4-FFF2-40B4-BE49-F238E27FC236}">
                <a16:creationId xmlns:a16="http://schemas.microsoft.com/office/drawing/2014/main" id="{1E5845D8-EB81-8474-F774-D4E58B837BC5}"/>
              </a:ext>
            </a:extLst>
          </p:cNvPr>
          <p:cNvSpPr txBox="1"/>
          <p:nvPr/>
        </p:nvSpPr>
        <p:spPr>
          <a:xfrm>
            <a:off x="933704" y="490022"/>
            <a:ext cx="3121152" cy="769441"/>
          </a:xfrm>
          <a:prstGeom prst="rect">
            <a:avLst/>
          </a:prstGeom>
          <a:noFill/>
        </p:spPr>
        <p:txBody>
          <a:bodyPr wrap="square" rtlCol="0">
            <a:spAutoFit/>
          </a:bodyPr>
          <a:lstStyle/>
          <a:p>
            <a:pPr algn="ctr"/>
            <a:r>
              <a:rPr lang="en-US" sz="4400" b="1">
                <a:solidFill>
                  <a:srgbClr val="2690A8"/>
                </a:solidFill>
                <a:latin typeface="Rabiohead" panose="00000400000000000000" pitchFamily="2" charset="0"/>
                <a:cs typeface="Arial" panose="020B0604020202020204" pitchFamily="34" charset="0"/>
              </a:rPr>
              <a:t>Welcome!</a:t>
            </a:r>
          </a:p>
        </p:txBody>
      </p:sp>
      <p:sp>
        <p:nvSpPr>
          <p:cNvPr id="7" name="TextBox 6">
            <a:extLst>
              <a:ext uri="{FF2B5EF4-FFF2-40B4-BE49-F238E27FC236}">
                <a16:creationId xmlns:a16="http://schemas.microsoft.com/office/drawing/2014/main" id="{0050B4E5-04D8-BD97-9CC7-1063F1F97E00}"/>
              </a:ext>
            </a:extLst>
          </p:cNvPr>
          <p:cNvSpPr txBox="1"/>
          <p:nvPr/>
        </p:nvSpPr>
        <p:spPr>
          <a:xfrm>
            <a:off x="40640" y="6399268"/>
            <a:ext cx="2453640" cy="276999"/>
          </a:xfrm>
          <a:prstGeom prst="rect">
            <a:avLst/>
          </a:prstGeom>
          <a:noFill/>
        </p:spPr>
        <p:txBody>
          <a:bodyPr wrap="square">
            <a:spAutoFit/>
          </a:bodyPr>
          <a:lstStyle/>
          <a:p>
            <a:r>
              <a:rPr lang="en-US" sz="1200" b="1">
                <a:solidFill>
                  <a:schemeClr val="bg1"/>
                </a:solidFill>
                <a:latin typeface="Rockwell" panose="02060603020205020403" pitchFamily="18" charset="0"/>
              </a:rPr>
              <a:t>Exodus Refugee </a:t>
            </a:r>
            <a:r>
              <a:rPr lang="en-US" sz="1200" i="1">
                <a:solidFill>
                  <a:schemeClr val="bg1"/>
                </a:solidFill>
                <a:latin typeface="Rockwell" panose="02060603020205020403" pitchFamily="18" charset="0"/>
              </a:rPr>
              <a:t>The Life Ahead</a:t>
            </a:r>
          </a:p>
        </p:txBody>
      </p:sp>
      <p:pic>
        <p:nvPicPr>
          <p:cNvPr id="8" name="Picture 7">
            <a:extLst>
              <a:ext uri="{FF2B5EF4-FFF2-40B4-BE49-F238E27FC236}">
                <a16:creationId xmlns:a16="http://schemas.microsoft.com/office/drawing/2014/main" id="{35B71881-C22E-E93F-3498-4F2077653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42014">
            <a:off x="5637316" y="4197531"/>
            <a:ext cx="2983230" cy="198882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1ABFE5E1-9D64-9056-7C56-1BA8BAB3CF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5933" y="1300113"/>
            <a:ext cx="3760394" cy="24911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86194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B1CFC-227C-0DA6-FCE9-AB48B3B01B9D}"/>
            </a:ext>
          </a:extLst>
        </p:cNvPr>
        <p:cNvGrpSpPr/>
        <p:nvPr/>
      </p:nvGrpSpPr>
      <p:grpSpPr>
        <a:xfrm>
          <a:off x="0" y="0"/>
          <a:ext cx="0" cy="0"/>
          <a:chOff x="0" y="0"/>
          <a:chExt cx="0" cy="0"/>
        </a:xfrm>
      </p:grpSpPr>
      <p:pic>
        <p:nvPicPr>
          <p:cNvPr id="2" name="Picture 1" descr="ExodusPres_SubTitleSlide.jpg">
            <a:extLst>
              <a:ext uri="{FF2B5EF4-FFF2-40B4-BE49-F238E27FC236}">
                <a16:creationId xmlns:a16="http://schemas.microsoft.com/office/drawing/2014/main" id="{6607CB5C-6953-D366-56A5-D21E2ECD23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28881DF5-9F5D-2BA7-8B0D-41053C97D515}"/>
              </a:ext>
            </a:extLst>
          </p:cNvPr>
          <p:cNvSpPr txBox="1"/>
          <p:nvPr/>
        </p:nvSpPr>
        <p:spPr>
          <a:xfrm>
            <a:off x="749247" y="2862069"/>
            <a:ext cx="7583832" cy="830997"/>
          </a:xfrm>
          <a:prstGeom prst="rect">
            <a:avLst/>
          </a:prstGeom>
          <a:noFill/>
        </p:spPr>
        <p:txBody>
          <a:bodyPr wrap="square" rtlCol="0">
            <a:spAutoFit/>
          </a:bodyPr>
          <a:lstStyle/>
          <a:p>
            <a:pPr algn="ctr"/>
            <a:r>
              <a:rPr lang="en-US" sz="4800" b="1">
                <a:solidFill>
                  <a:schemeClr val="bg1"/>
                </a:solidFill>
                <a:latin typeface="Rockwell" panose="02060603020205020403" pitchFamily="18" charset="0"/>
                <a:cs typeface="Rabiohead"/>
              </a:rPr>
              <a:t>Exodus Refugee</a:t>
            </a:r>
          </a:p>
        </p:txBody>
      </p:sp>
    </p:spTree>
    <p:extLst>
      <p:ext uri="{BB962C8B-B14F-4D97-AF65-F5344CB8AC3E}">
        <p14:creationId xmlns:p14="http://schemas.microsoft.com/office/powerpoint/2010/main" val="800783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0">
        <p159:morph option="byObject"/>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xodusPres_ContentSli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p:cNvSpPr txBox="1"/>
          <p:nvPr/>
        </p:nvSpPr>
        <p:spPr>
          <a:xfrm>
            <a:off x="-12192" y="1443755"/>
            <a:ext cx="9131808" cy="1569660"/>
          </a:xfrm>
          <a:prstGeom prst="rect">
            <a:avLst/>
          </a:prstGeom>
          <a:noFill/>
        </p:spPr>
        <p:txBody>
          <a:bodyPr wrap="square" rtlCol="0">
            <a:spAutoFit/>
          </a:bodyPr>
          <a:lstStyle/>
          <a:p>
            <a:pPr algn="ctr"/>
            <a:r>
              <a:rPr lang="en-US" sz="2400" b="1">
                <a:cs typeface="Arial" panose="020B0604020202020204" pitchFamily="34" charset="0"/>
              </a:rPr>
              <a:t>Exodus Refugee Immigration is dedicated to the protection of human rights by serving the resettlement needs of refugees and other displaced people fleeing persecution, injustice, and war by welcoming them to Indiana.</a:t>
            </a:r>
            <a:endParaRPr lang="en-US" sz="2400">
              <a:cs typeface="Arial" panose="020B0604020202020204" pitchFamily="34" charset="0"/>
            </a:endParaRPr>
          </a:p>
        </p:txBody>
      </p:sp>
      <p:sp>
        <p:nvSpPr>
          <p:cNvPr id="8" name="TextBox 7"/>
          <p:cNvSpPr txBox="1"/>
          <p:nvPr/>
        </p:nvSpPr>
        <p:spPr>
          <a:xfrm>
            <a:off x="152400" y="413745"/>
            <a:ext cx="9003792" cy="769441"/>
          </a:xfrm>
          <a:prstGeom prst="rect">
            <a:avLst/>
          </a:prstGeom>
          <a:noFill/>
        </p:spPr>
        <p:txBody>
          <a:bodyPr wrap="square" rtlCol="0">
            <a:spAutoFit/>
          </a:bodyPr>
          <a:lstStyle/>
          <a:p>
            <a:pPr algn="ctr"/>
            <a:r>
              <a:rPr lang="en-US" sz="4400" b="1">
                <a:solidFill>
                  <a:srgbClr val="2690A8"/>
                </a:solidFill>
                <a:latin typeface="Rabiohead" panose="00000400000000000000" pitchFamily="2" charset="0"/>
                <a:cs typeface="Arial" panose="020B0604020202020204" pitchFamily="34" charset="0"/>
              </a:rPr>
              <a:t>Mission Statement</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697" y="3273984"/>
            <a:ext cx="3904298" cy="260223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1062" y="3273984"/>
            <a:ext cx="3692678" cy="2769509"/>
          </a:xfrm>
          <a:prstGeom prst="rect">
            <a:avLst/>
          </a:prstGeom>
        </p:spPr>
      </p:pic>
      <p:sp>
        <p:nvSpPr>
          <p:cNvPr id="4" name="TextBox 3">
            <a:extLst>
              <a:ext uri="{FF2B5EF4-FFF2-40B4-BE49-F238E27FC236}">
                <a16:creationId xmlns:a16="http://schemas.microsoft.com/office/drawing/2014/main" id="{9BC7B7EB-8270-E4E4-90BA-5E781FCEB37A}"/>
              </a:ext>
            </a:extLst>
          </p:cNvPr>
          <p:cNvSpPr txBox="1"/>
          <p:nvPr/>
        </p:nvSpPr>
        <p:spPr>
          <a:xfrm>
            <a:off x="40640" y="6399268"/>
            <a:ext cx="2453640" cy="276999"/>
          </a:xfrm>
          <a:prstGeom prst="rect">
            <a:avLst/>
          </a:prstGeom>
          <a:noFill/>
        </p:spPr>
        <p:txBody>
          <a:bodyPr wrap="square">
            <a:spAutoFit/>
          </a:bodyPr>
          <a:lstStyle/>
          <a:p>
            <a:r>
              <a:rPr lang="en-US" sz="1200" b="1">
                <a:solidFill>
                  <a:schemeClr val="bg1"/>
                </a:solidFill>
                <a:latin typeface="Rockwell" panose="02060603020205020403" pitchFamily="18" charset="0"/>
              </a:rPr>
              <a:t>Exodus Refugee </a:t>
            </a:r>
            <a:r>
              <a:rPr lang="en-US" sz="1200" i="1">
                <a:solidFill>
                  <a:schemeClr val="bg1"/>
                </a:solidFill>
                <a:latin typeface="Rockwell" panose="02060603020205020403" pitchFamily="18" charset="0"/>
              </a:rPr>
              <a:t>The Life Ahead</a:t>
            </a:r>
          </a:p>
        </p:txBody>
      </p:sp>
    </p:spTree>
    <p:extLst>
      <p:ext uri="{BB962C8B-B14F-4D97-AF65-F5344CB8AC3E}">
        <p14:creationId xmlns:p14="http://schemas.microsoft.com/office/powerpoint/2010/main" val="8258166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0">
        <p159:morph option="byObject"/>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3C5B1-034C-209B-CC0D-5EA9E25CD4EB}"/>
            </a:ext>
          </a:extLst>
        </p:cNvPr>
        <p:cNvGrpSpPr/>
        <p:nvPr/>
      </p:nvGrpSpPr>
      <p:grpSpPr>
        <a:xfrm>
          <a:off x="0" y="0"/>
          <a:ext cx="0" cy="0"/>
          <a:chOff x="0" y="0"/>
          <a:chExt cx="0" cy="0"/>
        </a:xfrm>
      </p:grpSpPr>
      <p:pic>
        <p:nvPicPr>
          <p:cNvPr id="2" name="Picture 1" descr="ExodusPres_SubTitleSlide.jpg">
            <a:extLst>
              <a:ext uri="{FF2B5EF4-FFF2-40B4-BE49-F238E27FC236}">
                <a16:creationId xmlns:a16="http://schemas.microsoft.com/office/drawing/2014/main" id="{BBF29ADD-5710-DD44-37FF-C1A8C8EC48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D5A6DAD8-2513-22B9-43B2-D19DD9C5FC5A}"/>
              </a:ext>
            </a:extLst>
          </p:cNvPr>
          <p:cNvSpPr txBox="1"/>
          <p:nvPr/>
        </p:nvSpPr>
        <p:spPr>
          <a:xfrm>
            <a:off x="749247" y="2862069"/>
            <a:ext cx="7583832" cy="830997"/>
          </a:xfrm>
          <a:prstGeom prst="rect">
            <a:avLst/>
          </a:prstGeom>
          <a:noFill/>
        </p:spPr>
        <p:txBody>
          <a:bodyPr wrap="square" rtlCol="0">
            <a:spAutoFit/>
          </a:bodyPr>
          <a:lstStyle/>
          <a:p>
            <a:pPr algn="ctr"/>
            <a:r>
              <a:rPr lang="en-US" sz="4800" b="1">
                <a:solidFill>
                  <a:schemeClr val="bg1"/>
                </a:solidFill>
                <a:latin typeface="Rockwell" panose="02060603020205020403" pitchFamily="18" charset="0"/>
                <a:cs typeface="Rabiohead"/>
              </a:rPr>
              <a:t>Definitions</a:t>
            </a:r>
          </a:p>
        </p:txBody>
      </p:sp>
    </p:spTree>
    <p:extLst>
      <p:ext uri="{BB962C8B-B14F-4D97-AF65-F5344CB8AC3E}">
        <p14:creationId xmlns:p14="http://schemas.microsoft.com/office/powerpoint/2010/main" val="15708283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0">
        <p159:morph option="byObject"/>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xodusPres_ContentSli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extBox 10"/>
          <p:cNvSpPr txBox="1"/>
          <p:nvPr/>
        </p:nvSpPr>
        <p:spPr>
          <a:xfrm>
            <a:off x="247049" y="499405"/>
            <a:ext cx="6907683" cy="707886"/>
          </a:xfrm>
          <a:prstGeom prst="rect">
            <a:avLst/>
          </a:prstGeom>
          <a:noFill/>
        </p:spPr>
        <p:txBody>
          <a:bodyPr wrap="square" rtlCol="0">
            <a:spAutoFit/>
          </a:bodyPr>
          <a:lstStyle/>
          <a:p>
            <a:r>
              <a:rPr lang="en-US" altLang="en-US" sz="4000" b="1">
                <a:solidFill>
                  <a:srgbClr val="2690A8"/>
                </a:solidFill>
                <a:latin typeface="Rabiohead" panose="00000400000000000000" pitchFamily="2" charset="0"/>
                <a:cs typeface="Arial" panose="020B0604020202020204" pitchFamily="34" charset="0"/>
              </a:rPr>
              <a:t>A refugee is someone who…</a:t>
            </a:r>
            <a:endParaRPr lang="en-US" sz="4000" b="1">
              <a:solidFill>
                <a:srgbClr val="2690A8"/>
              </a:solidFill>
              <a:latin typeface="Rabiohead" panose="00000400000000000000" pitchFamily="2" charset="0"/>
              <a:cs typeface="Arial" panose="020B0604020202020204" pitchFamily="34" charset="0"/>
            </a:endParaRPr>
          </a:p>
        </p:txBody>
      </p:sp>
      <p:sp>
        <p:nvSpPr>
          <p:cNvPr id="6" name="TextBox 5">
            <a:extLst>
              <a:ext uri="{FF2B5EF4-FFF2-40B4-BE49-F238E27FC236}">
                <a16:creationId xmlns:a16="http://schemas.microsoft.com/office/drawing/2014/main" id="{44BB6DA6-148C-4222-42A4-30BC78EB0655}"/>
              </a:ext>
            </a:extLst>
          </p:cNvPr>
          <p:cNvSpPr txBox="1"/>
          <p:nvPr/>
        </p:nvSpPr>
        <p:spPr>
          <a:xfrm>
            <a:off x="247049" y="1282258"/>
            <a:ext cx="8459059" cy="4221284"/>
          </a:xfrm>
          <a:prstGeom prst="rect">
            <a:avLst/>
          </a:prstGeom>
          <a:noFill/>
        </p:spPr>
        <p:txBody>
          <a:bodyPr wrap="square" rtlCol="0">
            <a:spAutoFit/>
          </a:bodyPr>
          <a:lstStyle/>
          <a:p>
            <a:pPr>
              <a:lnSpc>
                <a:spcPct val="150000"/>
              </a:lnSpc>
            </a:pPr>
            <a:r>
              <a:rPr lang="en-US" altLang="en-US" sz="2600" b="1" i="1">
                <a:solidFill>
                  <a:prstClr val="black"/>
                </a:solidFill>
                <a:cs typeface="Arial" panose="020B0604020202020204" pitchFamily="34" charset="0"/>
              </a:rPr>
              <a:t>“Owing to a well-founded fear of being persecuted for reasons of </a:t>
            </a:r>
            <a:r>
              <a:rPr lang="en-US" altLang="en-US" sz="2600" b="1" i="1" u="sng">
                <a:solidFill>
                  <a:srgbClr val="206D7D"/>
                </a:solidFill>
                <a:cs typeface="Arial" panose="020B0604020202020204" pitchFamily="34" charset="0"/>
              </a:rPr>
              <a:t>race, religion, nationality, membership of a particular social group, or political opinion</a:t>
            </a:r>
            <a:r>
              <a:rPr lang="en-US" altLang="en-US" sz="2600" b="1" i="1">
                <a:solidFill>
                  <a:prstClr val="black"/>
                </a:solidFill>
                <a:cs typeface="Arial" panose="020B0604020202020204" pitchFamily="34" charset="0"/>
              </a:rPr>
              <a:t>, is outside the country of his nationality, and is unable to or, owing to such fear, is unwilling to avail himself of the protection of that country."   						        -</a:t>
            </a:r>
            <a:r>
              <a:rPr lang="en-US" altLang="en-US" b="1" i="1">
                <a:solidFill>
                  <a:prstClr val="black"/>
                </a:solidFill>
                <a:cs typeface="Arial" panose="020B0604020202020204" pitchFamily="34" charset="0"/>
              </a:rPr>
              <a:t>(1951 Refugee Convention)</a:t>
            </a:r>
          </a:p>
        </p:txBody>
      </p:sp>
      <p:sp>
        <p:nvSpPr>
          <p:cNvPr id="4" name="TextBox 3">
            <a:extLst>
              <a:ext uri="{FF2B5EF4-FFF2-40B4-BE49-F238E27FC236}">
                <a16:creationId xmlns:a16="http://schemas.microsoft.com/office/drawing/2014/main" id="{DB00DBA3-5784-4AD5-6E69-8D9AE7A560E0}"/>
              </a:ext>
            </a:extLst>
          </p:cNvPr>
          <p:cNvSpPr txBox="1"/>
          <p:nvPr/>
        </p:nvSpPr>
        <p:spPr>
          <a:xfrm>
            <a:off x="40640" y="6399268"/>
            <a:ext cx="2453640" cy="276999"/>
          </a:xfrm>
          <a:prstGeom prst="rect">
            <a:avLst/>
          </a:prstGeom>
          <a:noFill/>
        </p:spPr>
        <p:txBody>
          <a:bodyPr wrap="square">
            <a:spAutoFit/>
          </a:bodyPr>
          <a:lstStyle/>
          <a:p>
            <a:r>
              <a:rPr lang="en-US" sz="1200" b="1">
                <a:solidFill>
                  <a:schemeClr val="bg1"/>
                </a:solidFill>
                <a:latin typeface="Rockwell" panose="02060603020205020403" pitchFamily="18" charset="0"/>
              </a:rPr>
              <a:t>Exodus Refugee </a:t>
            </a:r>
            <a:r>
              <a:rPr lang="en-US" sz="1200" i="1">
                <a:solidFill>
                  <a:schemeClr val="bg1"/>
                </a:solidFill>
                <a:latin typeface="Rockwell" panose="02060603020205020403" pitchFamily="18" charset="0"/>
              </a:rPr>
              <a:t>The Life Ahead</a:t>
            </a:r>
          </a:p>
        </p:txBody>
      </p:sp>
    </p:spTree>
    <p:extLst>
      <p:ext uri="{BB962C8B-B14F-4D97-AF65-F5344CB8AC3E}">
        <p14:creationId xmlns:p14="http://schemas.microsoft.com/office/powerpoint/2010/main" val="37775949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0">
        <p159:morph option="byObject"/>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FF1D6-1197-7967-F79A-E62C9EB703AD}"/>
            </a:ext>
          </a:extLst>
        </p:cNvPr>
        <p:cNvGrpSpPr/>
        <p:nvPr/>
      </p:nvGrpSpPr>
      <p:grpSpPr>
        <a:xfrm>
          <a:off x="0" y="0"/>
          <a:ext cx="0" cy="0"/>
          <a:chOff x="0" y="0"/>
          <a:chExt cx="0" cy="0"/>
        </a:xfrm>
      </p:grpSpPr>
      <p:pic>
        <p:nvPicPr>
          <p:cNvPr id="4" name="Picture 3" descr="ExodusPres_ContentSlide.jpg">
            <a:extLst>
              <a:ext uri="{FF2B5EF4-FFF2-40B4-BE49-F238E27FC236}">
                <a16:creationId xmlns:a16="http://schemas.microsoft.com/office/drawing/2014/main" id="{6B5BAE9A-6470-FB09-1BC0-52F45922A2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188"/>
          </a:xfrm>
          <a:prstGeom prst="rect">
            <a:avLst/>
          </a:prstGeom>
        </p:spPr>
      </p:pic>
      <p:sp>
        <p:nvSpPr>
          <p:cNvPr id="10" name="TextBox 9">
            <a:extLst>
              <a:ext uri="{FF2B5EF4-FFF2-40B4-BE49-F238E27FC236}">
                <a16:creationId xmlns:a16="http://schemas.microsoft.com/office/drawing/2014/main" id="{EC16EB23-6CAE-DD74-280F-7FB737187C58}"/>
              </a:ext>
            </a:extLst>
          </p:cNvPr>
          <p:cNvSpPr txBox="1"/>
          <p:nvPr/>
        </p:nvSpPr>
        <p:spPr>
          <a:xfrm>
            <a:off x="40640" y="6399268"/>
            <a:ext cx="2453640" cy="276999"/>
          </a:xfrm>
          <a:prstGeom prst="rect">
            <a:avLst/>
          </a:prstGeom>
          <a:noFill/>
        </p:spPr>
        <p:txBody>
          <a:bodyPr wrap="square">
            <a:spAutoFit/>
          </a:bodyPr>
          <a:lstStyle/>
          <a:p>
            <a:r>
              <a:rPr lang="en-US" sz="1200" b="1">
                <a:solidFill>
                  <a:schemeClr val="bg1"/>
                </a:solidFill>
                <a:latin typeface="Rockwell" panose="02060603020205020403" pitchFamily="18" charset="0"/>
              </a:rPr>
              <a:t>Exodus Refugee </a:t>
            </a:r>
            <a:r>
              <a:rPr lang="en-US" sz="1200" i="1">
                <a:solidFill>
                  <a:schemeClr val="bg1"/>
                </a:solidFill>
                <a:latin typeface="Rockwell" panose="02060603020205020403" pitchFamily="18" charset="0"/>
              </a:rPr>
              <a:t>The Life Ahead</a:t>
            </a:r>
          </a:p>
        </p:txBody>
      </p:sp>
      <p:sp>
        <p:nvSpPr>
          <p:cNvPr id="2" name="TextBox 1">
            <a:extLst>
              <a:ext uri="{FF2B5EF4-FFF2-40B4-BE49-F238E27FC236}">
                <a16:creationId xmlns:a16="http://schemas.microsoft.com/office/drawing/2014/main" id="{3E6FBBAA-04DD-07AD-E985-650CC6F144F8}"/>
              </a:ext>
            </a:extLst>
          </p:cNvPr>
          <p:cNvSpPr txBox="1"/>
          <p:nvPr/>
        </p:nvSpPr>
        <p:spPr>
          <a:xfrm>
            <a:off x="267232" y="304800"/>
            <a:ext cx="7581014" cy="707886"/>
          </a:xfrm>
          <a:prstGeom prst="rect">
            <a:avLst/>
          </a:prstGeom>
          <a:noFill/>
        </p:spPr>
        <p:txBody>
          <a:bodyPr wrap="square" lIns="91440" tIns="45720" rIns="91440" bIns="45720" rtlCol="0" anchor="t">
            <a:spAutoFit/>
          </a:bodyPr>
          <a:lstStyle/>
          <a:p>
            <a:r>
              <a:rPr lang="en-US" sz="4000" b="1">
                <a:solidFill>
                  <a:srgbClr val="2690A8"/>
                </a:solidFill>
                <a:latin typeface="Rabiohead"/>
                <a:cs typeface="Rabiohead"/>
              </a:rPr>
              <a:t>What is Humanitarian Parole?</a:t>
            </a:r>
          </a:p>
        </p:txBody>
      </p:sp>
      <p:sp>
        <p:nvSpPr>
          <p:cNvPr id="5" name="TextBox 4">
            <a:extLst>
              <a:ext uri="{FF2B5EF4-FFF2-40B4-BE49-F238E27FC236}">
                <a16:creationId xmlns:a16="http://schemas.microsoft.com/office/drawing/2014/main" id="{5DD909ED-174E-06B2-5850-8E57F0B243E5}"/>
              </a:ext>
            </a:extLst>
          </p:cNvPr>
          <p:cNvSpPr txBox="1"/>
          <p:nvPr/>
        </p:nvSpPr>
        <p:spPr>
          <a:xfrm>
            <a:off x="384048" y="1362456"/>
            <a:ext cx="8394192" cy="3816429"/>
          </a:xfrm>
          <a:prstGeom prst="rect">
            <a:avLst/>
          </a:prstGeom>
          <a:noFill/>
        </p:spPr>
        <p:txBody>
          <a:bodyPr wrap="square" rtlCol="0">
            <a:spAutoFit/>
          </a:bodyPr>
          <a:lstStyle/>
          <a:p>
            <a:pPr algn="l"/>
            <a:r>
              <a:rPr lang="en-US" sz="2200">
                <a:solidFill>
                  <a:schemeClr val="tx1"/>
                </a:solidFill>
                <a:latin typeface="Rockwell" panose="02060603020205020403" pitchFamily="18" charset="0"/>
                <a:cs typeface="Arial"/>
              </a:rPr>
              <a:t>Parole is granted on a case-by-case basis.</a:t>
            </a:r>
          </a:p>
          <a:p>
            <a:pPr algn="l"/>
            <a:endParaRPr lang="en-US" sz="2200">
              <a:solidFill>
                <a:schemeClr val="tx1"/>
              </a:solidFill>
              <a:latin typeface="Rockwell" panose="02060603020205020403" pitchFamily="18" charset="0"/>
              <a:cs typeface="Arial"/>
            </a:endParaRPr>
          </a:p>
          <a:p>
            <a:pPr marL="342900" indent="-342900" algn="l">
              <a:buFont typeface="Arial" panose="020B0604020202020204" pitchFamily="34" charset="0"/>
              <a:buChar char="•"/>
            </a:pPr>
            <a:r>
              <a:rPr lang="en-US" sz="2200">
                <a:solidFill>
                  <a:schemeClr val="tx1"/>
                </a:solidFill>
                <a:latin typeface="Rockwell" panose="02060603020205020403" pitchFamily="18" charset="0"/>
                <a:cs typeface="Arial"/>
              </a:rPr>
              <a:t>Allows </a:t>
            </a:r>
            <a:r>
              <a:rPr lang="en-US" sz="2200" u="sng">
                <a:solidFill>
                  <a:schemeClr val="tx1"/>
                </a:solidFill>
                <a:latin typeface="Rockwell" panose="02060603020205020403" pitchFamily="18" charset="0"/>
                <a:cs typeface="Arial"/>
              </a:rPr>
              <a:t>entry</a:t>
            </a:r>
            <a:r>
              <a:rPr lang="en-US" sz="2200">
                <a:solidFill>
                  <a:schemeClr val="tx1"/>
                </a:solidFill>
                <a:latin typeface="Rockwell" panose="02060603020205020403" pitchFamily="18" charset="0"/>
                <a:cs typeface="Arial"/>
              </a:rPr>
              <a:t> into the US for individuals who would otherwise be ineligible to enter</a:t>
            </a:r>
          </a:p>
          <a:p>
            <a:pPr marL="342900" indent="-342900" algn="l">
              <a:buFont typeface="Arial" panose="020B0604020202020204" pitchFamily="34" charset="0"/>
              <a:buChar char="•"/>
            </a:pPr>
            <a:endParaRPr lang="en-US" sz="2200">
              <a:solidFill>
                <a:schemeClr val="tx1"/>
              </a:solidFill>
              <a:latin typeface="Rockwell" panose="02060603020205020403" pitchFamily="18" charset="0"/>
              <a:cs typeface="Arial"/>
            </a:endParaRPr>
          </a:p>
          <a:p>
            <a:pPr marL="342900" indent="-342900" algn="l">
              <a:buFont typeface="Arial" panose="020B0604020202020204" pitchFamily="34" charset="0"/>
              <a:buChar char="•"/>
            </a:pPr>
            <a:r>
              <a:rPr lang="en-US" sz="2200">
                <a:solidFill>
                  <a:schemeClr val="tx1"/>
                </a:solidFill>
                <a:latin typeface="Rockwell" panose="02060603020205020403" pitchFamily="18" charset="0"/>
                <a:cs typeface="Arial"/>
              </a:rPr>
              <a:t>For individuals with urgent humanitarian needs like medical emergencies or family reunification</a:t>
            </a:r>
          </a:p>
          <a:p>
            <a:pPr marL="342900" indent="-342900" algn="l">
              <a:buFont typeface="Arial" panose="020B0604020202020204" pitchFamily="34" charset="0"/>
              <a:buChar char="•"/>
            </a:pPr>
            <a:endParaRPr lang="en-US" sz="2200">
              <a:solidFill>
                <a:schemeClr val="tx1"/>
              </a:solidFill>
              <a:latin typeface="Rockwell" panose="02060603020205020403" pitchFamily="18" charset="0"/>
              <a:cs typeface="Arial"/>
            </a:endParaRPr>
          </a:p>
          <a:p>
            <a:pPr marL="342900" indent="-342900" algn="l">
              <a:buFont typeface="Arial" panose="020B0604020202020204" pitchFamily="34" charset="0"/>
              <a:buChar char="•"/>
            </a:pPr>
            <a:r>
              <a:rPr lang="en-US" sz="2200">
                <a:solidFill>
                  <a:schemeClr val="tx1"/>
                </a:solidFill>
                <a:latin typeface="Rockwell" panose="02060603020205020403" pitchFamily="18" charset="0"/>
                <a:cs typeface="Arial"/>
              </a:rPr>
              <a:t>Provides temporary protection from deportation</a:t>
            </a:r>
          </a:p>
          <a:p>
            <a:pPr marL="342900" indent="-342900" algn="l">
              <a:buFont typeface="Arial" panose="020B0604020202020204" pitchFamily="34" charset="0"/>
              <a:buChar char="•"/>
            </a:pPr>
            <a:endParaRPr lang="en-US" sz="2200" b="1" u="sng">
              <a:solidFill>
                <a:schemeClr val="tx1"/>
              </a:solidFill>
              <a:latin typeface="Rockwell" panose="02060603020205020403" pitchFamily="18" charset="0"/>
              <a:cs typeface="Arial"/>
            </a:endParaRPr>
          </a:p>
          <a:p>
            <a:pPr marL="342900" indent="-342900" algn="l">
              <a:buFont typeface="Arial" panose="020B0604020202020204" pitchFamily="34" charset="0"/>
              <a:buChar char="•"/>
            </a:pPr>
            <a:r>
              <a:rPr lang="en-US" sz="2200" b="1" u="sng">
                <a:solidFill>
                  <a:schemeClr val="tx1"/>
                </a:solidFill>
                <a:latin typeface="Rockwell" panose="02060603020205020403" pitchFamily="18" charset="0"/>
                <a:cs typeface="Arial"/>
              </a:rPr>
              <a:t>Is not </a:t>
            </a:r>
            <a:r>
              <a:rPr lang="en-US" sz="2200">
                <a:solidFill>
                  <a:schemeClr val="tx1"/>
                </a:solidFill>
                <a:latin typeface="Rockwell" panose="02060603020205020403" pitchFamily="18" charset="0"/>
                <a:cs typeface="Arial"/>
              </a:rPr>
              <a:t>a path to green card or permanent residency in the US</a:t>
            </a:r>
          </a:p>
        </p:txBody>
      </p:sp>
    </p:spTree>
    <p:extLst>
      <p:ext uri="{BB962C8B-B14F-4D97-AF65-F5344CB8AC3E}">
        <p14:creationId xmlns:p14="http://schemas.microsoft.com/office/powerpoint/2010/main" val="135451865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7A1D9-7F5C-221F-BE69-88DB05696EB6}"/>
            </a:ext>
          </a:extLst>
        </p:cNvPr>
        <p:cNvGrpSpPr/>
        <p:nvPr/>
      </p:nvGrpSpPr>
      <p:grpSpPr>
        <a:xfrm>
          <a:off x="0" y="0"/>
          <a:ext cx="0" cy="0"/>
          <a:chOff x="0" y="0"/>
          <a:chExt cx="0" cy="0"/>
        </a:xfrm>
      </p:grpSpPr>
      <p:pic>
        <p:nvPicPr>
          <p:cNvPr id="4" name="Picture 3" descr="ExodusPres_ContentSlide.jpg">
            <a:extLst>
              <a:ext uri="{FF2B5EF4-FFF2-40B4-BE49-F238E27FC236}">
                <a16:creationId xmlns:a16="http://schemas.microsoft.com/office/drawing/2014/main" id="{BACB40CF-71F3-67E1-3FF0-9C3F0B5B2C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188"/>
          </a:xfrm>
          <a:prstGeom prst="rect">
            <a:avLst/>
          </a:prstGeom>
        </p:spPr>
      </p:pic>
      <p:sp>
        <p:nvSpPr>
          <p:cNvPr id="10" name="TextBox 9">
            <a:extLst>
              <a:ext uri="{FF2B5EF4-FFF2-40B4-BE49-F238E27FC236}">
                <a16:creationId xmlns:a16="http://schemas.microsoft.com/office/drawing/2014/main" id="{F9B4FA6B-BD65-39F2-2713-B39CFFB97EF7}"/>
              </a:ext>
            </a:extLst>
          </p:cNvPr>
          <p:cNvSpPr txBox="1"/>
          <p:nvPr/>
        </p:nvSpPr>
        <p:spPr>
          <a:xfrm>
            <a:off x="40640" y="6399268"/>
            <a:ext cx="2453640" cy="276999"/>
          </a:xfrm>
          <a:prstGeom prst="rect">
            <a:avLst/>
          </a:prstGeom>
          <a:noFill/>
        </p:spPr>
        <p:txBody>
          <a:bodyPr wrap="square">
            <a:spAutoFit/>
          </a:bodyPr>
          <a:lstStyle/>
          <a:p>
            <a:r>
              <a:rPr lang="en-US" sz="1200" b="1">
                <a:solidFill>
                  <a:schemeClr val="bg1"/>
                </a:solidFill>
                <a:latin typeface="Rockwell" panose="02060603020205020403" pitchFamily="18" charset="0"/>
              </a:rPr>
              <a:t>Exodus Refugee </a:t>
            </a:r>
            <a:r>
              <a:rPr lang="en-US" sz="1200" i="1">
                <a:solidFill>
                  <a:schemeClr val="bg1"/>
                </a:solidFill>
                <a:latin typeface="Rockwell" panose="02060603020205020403" pitchFamily="18" charset="0"/>
              </a:rPr>
              <a:t>The Life Ahead</a:t>
            </a:r>
          </a:p>
        </p:txBody>
      </p:sp>
      <p:sp>
        <p:nvSpPr>
          <p:cNvPr id="2" name="TextBox 1">
            <a:extLst>
              <a:ext uri="{FF2B5EF4-FFF2-40B4-BE49-F238E27FC236}">
                <a16:creationId xmlns:a16="http://schemas.microsoft.com/office/drawing/2014/main" id="{DAB2E0B9-D3F2-D727-4274-FB6E8919656D}"/>
              </a:ext>
            </a:extLst>
          </p:cNvPr>
          <p:cNvSpPr txBox="1"/>
          <p:nvPr/>
        </p:nvSpPr>
        <p:spPr>
          <a:xfrm>
            <a:off x="284165" y="388841"/>
            <a:ext cx="7581014" cy="584775"/>
          </a:xfrm>
          <a:prstGeom prst="rect">
            <a:avLst/>
          </a:prstGeom>
          <a:noFill/>
        </p:spPr>
        <p:txBody>
          <a:bodyPr wrap="square" lIns="91440" tIns="45720" rIns="91440" bIns="45720" rtlCol="0" anchor="t">
            <a:spAutoFit/>
          </a:bodyPr>
          <a:lstStyle/>
          <a:p>
            <a:r>
              <a:rPr lang="en-US" sz="3200" b="1">
                <a:solidFill>
                  <a:srgbClr val="2690A8"/>
                </a:solidFill>
                <a:latin typeface="Rabiohead"/>
                <a:cs typeface="Rabiohead"/>
              </a:rPr>
              <a:t>What is Temporary Protected Status (TPS)?</a:t>
            </a:r>
          </a:p>
        </p:txBody>
      </p:sp>
      <p:sp>
        <p:nvSpPr>
          <p:cNvPr id="5" name="TextBox 4">
            <a:extLst>
              <a:ext uri="{FF2B5EF4-FFF2-40B4-BE49-F238E27FC236}">
                <a16:creationId xmlns:a16="http://schemas.microsoft.com/office/drawing/2014/main" id="{2F4D9CFC-0AE0-76F3-C5C3-C7BBAAE75A46}"/>
              </a:ext>
            </a:extLst>
          </p:cNvPr>
          <p:cNvSpPr txBox="1"/>
          <p:nvPr/>
        </p:nvSpPr>
        <p:spPr>
          <a:xfrm>
            <a:off x="384048" y="1362456"/>
            <a:ext cx="8394192" cy="5478423"/>
          </a:xfrm>
          <a:prstGeom prst="rect">
            <a:avLst/>
          </a:prstGeom>
          <a:noFill/>
        </p:spPr>
        <p:txBody>
          <a:bodyPr wrap="square" rtlCol="0">
            <a:spAutoFit/>
          </a:bodyPr>
          <a:lstStyle/>
          <a:p>
            <a:r>
              <a:rPr lang="en-US" sz="2200" b="0" i="0">
                <a:solidFill>
                  <a:srgbClr val="000000"/>
                </a:solidFill>
                <a:effectLst/>
                <a:latin typeface="Rockwell" panose="02060603020205020403" pitchFamily="18" charset="0"/>
              </a:rPr>
              <a:t>TPS is granted to groups of people: eligible nationals of certain countries.</a:t>
            </a:r>
          </a:p>
          <a:p>
            <a:endParaRPr lang="en-US" sz="2200">
              <a:solidFill>
                <a:srgbClr val="000000"/>
              </a:solidFill>
              <a:latin typeface="Rockwell" panose="02060603020205020403" pitchFamily="18" charset="0"/>
            </a:endParaRPr>
          </a:p>
          <a:p>
            <a:pPr marL="285750" indent="-285750">
              <a:buFont typeface="Arial" panose="020B0604020202020204" pitchFamily="34" charset="0"/>
              <a:buChar char="•"/>
            </a:pPr>
            <a:r>
              <a:rPr lang="en-US" sz="2000">
                <a:solidFill>
                  <a:srgbClr val="000000"/>
                </a:solidFill>
                <a:latin typeface="Rockwell" panose="02060603020205020403" pitchFamily="18" charset="0"/>
              </a:rPr>
              <a:t>Granted to people </a:t>
            </a:r>
            <a:r>
              <a:rPr lang="en-US" sz="2000" b="0" i="0">
                <a:solidFill>
                  <a:srgbClr val="000000"/>
                </a:solidFill>
                <a:effectLst/>
                <a:latin typeface="Rockwell" panose="02060603020205020403" pitchFamily="18" charset="0"/>
              </a:rPr>
              <a:t>who are already in the U.S. so that they may remain in the U.S. for a set period of time.</a:t>
            </a:r>
          </a:p>
          <a:p>
            <a:endParaRPr lang="en-US" sz="2000"/>
          </a:p>
          <a:p>
            <a:pPr marL="285750" indent="-285750">
              <a:buFont typeface="Arial" panose="020B0604020202020204" pitchFamily="34" charset="0"/>
              <a:buChar char="•"/>
            </a:pPr>
            <a:r>
              <a:rPr lang="en-US" sz="2000">
                <a:solidFill>
                  <a:srgbClr val="000000"/>
                </a:solidFill>
                <a:latin typeface="Rockwell" panose="02060603020205020403" pitchFamily="18" charset="0"/>
              </a:rPr>
              <a:t>G</a:t>
            </a:r>
            <a:r>
              <a:rPr lang="en-US" sz="2000" b="0" i="0">
                <a:solidFill>
                  <a:srgbClr val="000000"/>
                </a:solidFill>
                <a:effectLst/>
                <a:latin typeface="Rockwell" panose="02060603020205020403" pitchFamily="18" charset="0"/>
              </a:rPr>
              <a:t>ranted due to conditions in the country that temporarily prevent the country's nationals from returning safely such as:</a:t>
            </a:r>
            <a:endParaRPr lang="en-US" sz="2000"/>
          </a:p>
          <a:p>
            <a:pPr marL="742950" lvl="1" indent="-285750">
              <a:buFont typeface="Arial" panose="020B0604020202020204" pitchFamily="34" charset="0"/>
              <a:buChar char="•"/>
            </a:pPr>
            <a:r>
              <a:rPr lang="en-US" sz="2000" b="0" i="0">
                <a:solidFill>
                  <a:srgbClr val="000000"/>
                </a:solidFill>
                <a:effectLst/>
                <a:latin typeface="Rockwell" panose="02060603020205020403" pitchFamily="18" charset="0"/>
              </a:rPr>
              <a:t>Ongoing armed conflict (such as civil war)</a:t>
            </a:r>
            <a:endParaRPr lang="en-US" sz="2000">
              <a:latin typeface="Rockwell" panose="02060603020205020403" pitchFamily="18" charset="0"/>
            </a:endParaRPr>
          </a:p>
          <a:p>
            <a:pPr marL="742950" lvl="1" indent="-285750">
              <a:buFont typeface="Arial" panose="020B0604020202020204" pitchFamily="34" charset="0"/>
              <a:buChar char="•"/>
            </a:pPr>
            <a:r>
              <a:rPr lang="en-US" sz="2000" b="0" i="0">
                <a:solidFill>
                  <a:srgbClr val="000000"/>
                </a:solidFill>
                <a:effectLst/>
                <a:latin typeface="Rockwell" panose="02060603020205020403" pitchFamily="18" charset="0"/>
              </a:rPr>
              <a:t>An environmental disaster (such as earthquake)</a:t>
            </a:r>
            <a:r>
              <a:rPr lang="en-US" sz="2000">
                <a:solidFill>
                  <a:srgbClr val="000000"/>
                </a:solidFill>
                <a:latin typeface="Rockwell" panose="02060603020205020403" pitchFamily="18" charset="0"/>
              </a:rPr>
              <a:t>, or a</a:t>
            </a:r>
            <a:r>
              <a:rPr lang="en-US" sz="2000" b="0" i="0">
                <a:solidFill>
                  <a:srgbClr val="000000"/>
                </a:solidFill>
                <a:effectLst/>
                <a:latin typeface="Rockwell" panose="02060603020205020403" pitchFamily="18" charset="0"/>
              </a:rPr>
              <a:t>n epidemic</a:t>
            </a:r>
            <a:endParaRPr lang="en-US" sz="2000">
              <a:latin typeface="Rockwell" panose="02060603020205020403" pitchFamily="18" charset="0"/>
            </a:endParaRPr>
          </a:p>
          <a:p>
            <a:pPr marL="742950" lvl="1" indent="-285750">
              <a:buFont typeface="Arial" panose="020B0604020202020204" pitchFamily="34" charset="0"/>
              <a:buChar char="•"/>
            </a:pPr>
            <a:r>
              <a:rPr lang="en-US" sz="2000" b="0" i="0">
                <a:solidFill>
                  <a:srgbClr val="000000"/>
                </a:solidFill>
                <a:effectLst/>
                <a:latin typeface="Rockwell" panose="02060603020205020403" pitchFamily="18" charset="0"/>
              </a:rPr>
              <a:t>Other extraordinary and temporary conditions</a:t>
            </a:r>
          </a:p>
          <a:p>
            <a:pPr marL="742950" lvl="1" indent="-285750">
              <a:buFont typeface="Arial" panose="020B0604020202020204" pitchFamily="34" charset="0"/>
              <a:buChar char="•"/>
            </a:pPr>
            <a:endParaRPr lang="en-US" sz="2000">
              <a:solidFill>
                <a:srgbClr val="000000"/>
              </a:solidFill>
              <a:latin typeface="Rockwell" panose="02060603020205020403" pitchFamily="18" charset="0"/>
            </a:endParaRPr>
          </a:p>
          <a:p>
            <a:pPr marL="285750" indent="-285750">
              <a:buFont typeface="Arial" panose="020B0604020202020204" pitchFamily="34" charset="0"/>
              <a:buChar char="•"/>
            </a:pPr>
            <a:r>
              <a:rPr lang="en-US" sz="2000">
                <a:latin typeface="Rockwell" panose="02060603020205020403" pitchFamily="18" charset="0"/>
                <a:cs typeface="Arial"/>
              </a:rPr>
              <a:t>P</a:t>
            </a:r>
            <a:r>
              <a:rPr lang="en-US" sz="2000">
                <a:solidFill>
                  <a:schemeClr val="tx1"/>
                </a:solidFill>
                <a:latin typeface="Rockwell" panose="02060603020205020403" pitchFamily="18" charset="0"/>
                <a:cs typeface="Arial"/>
              </a:rPr>
              <a:t>rovides temporary protection from deportation</a:t>
            </a:r>
          </a:p>
          <a:p>
            <a:pPr marL="285750" indent="-285750">
              <a:buFont typeface="Arial" panose="020B0604020202020204" pitchFamily="34" charset="0"/>
              <a:buChar char="•"/>
            </a:pPr>
            <a:endParaRPr lang="en-US" sz="2000">
              <a:solidFill>
                <a:srgbClr val="000000"/>
              </a:solidFill>
              <a:latin typeface="Rockwell" panose="02060603020205020403" pitchFamily="18" charset="0"/>
            </a:endParaRPr>
          </a:p>
          <a:p>
            <a:pPr marL="285750" indent="-285750">
              <a:buFont typeface="Arial" panose="020B0604020202020204" pitchFamily="34" charset="0"/>
              <a:buChar char="•"/>
            </a:pPr>
            <a:r>
              <a:rPr lang="en-US" sz="2000" b="1" u="sng">
                <a:solidFill>
                  <a:srgbClr val="000000"/>
                </a:solidFill>
                <a:latin typeface="Rockwell" panose="02060603020205020403" pitchFamily="18" charset="0"/>
              </a:rPr>
              <a:t>Is not </a:t>
            </a:r>
            <a:r>
              <a:rPr lang="en-US" sz="2000">
                <a:solidFill>
                  <a:srgbClr val="000000"/>
                </a:solidFill>
                <a:latin typeface="Rockwell" panose="02060603020205020403" pitchFamily="18" charset="0"/>
              </a:rPr>
              <a:t>a path to a green card or permanent residency in the U.S.</a:t>
            </a:r>
            <a:endParaRPr lang="en-US" sz="2000" b="0" i="0">
              <a:solidFill>
                <a:srgbClr val="000000"/>
              </a:solidFill>
              <a:effectLst/>
              <a:latin typeface="Rockwell" panose="02060603020205020403" pitchFamily="18" charset="0"/>
            </a:endParaRPr>
          </a:p>
          <a:p>
            <a:pPr marL="742950" lvl="1" indent="-285750">
              <a:buFont typeface="Arial" panose="020B0604020202020204" pitchFamily="34" charset="0"/>
              <a:buChar char="•"/>
            </a:pPr>
            <a:endParaRPr lang="en-US" sz="2200"/>
          </a:p>
          <a:p>
            <a:pPr marL="285750" indent="-285750">
              <a:buFont typeface="Arial" panose="020B0604020202020204" pitchFamily="34" charset="0"/>
              <a:buChar char="•"/>
            </a:pPr>
            <a:endParaRPr lang="en-US" sz="2200"/>
          </a:p>
        </p:txBody>
      </p:sp>
    </p:spTree>
    <p:extLst>
      <p:ext uri="{BB962C8B-B14F-4D97-AF65-F5344CB8AC3E}">
        <p14:creationId xmlns:p14="http://schemas.microsoft.com/office/powerpoint/2010/main" val="193602057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theme/theme1.xml><?xml version="1.0" encoding="utf-8"?>
<a:theme xmlns:a="http://schemas.openxmlformats.org/drawingml/2006/main" name="Exodus Branding">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Exodus Rockwell">
      <a:majorFont>
        <a:latin typeface="Rockwell Extra Bold"/>
        <a:ea typeface=""/>
        <a:cs typeface=""/>
      </a:majorFont>
      <a:minorFont>
        <a:latin typeface="Rockwel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xodus Branding" id="{863D7F06-BF17-4434-8C2F-4AA83FE1127A}" vid="{8C835AA3-4A47-455A-A5FB-CD8A2B5F033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079513C4BEDCD45AB057760E2B3FFB5" ma:contentTypeVersion="21" ma:contentTypeDescription="Create a new document." ma:contentTypeScope="" ma:versionID="268e4ae499dc18a0e68142bb177aa795">
  <xsd:schema xmlns:xsd="http://www.w3.org/2001/XMLSchema" xmlns:xs="http://www.w3.org/2001/XMLSchema" xmlns:p="http://schemas.microsoft.com/office/2006/metadata/properties" xmlns:ns2="d2ff09a2-71c7-4d79-8de3-85188e7de4a7" xmlns:ns3="72be9b9e-3f5f-4e1f-baf5-2411a2d680e6" targetNamespace="http://schemas.microsoft.com/office/2006/metadata/properties" ma:root="true" ma:fieldsID="b31592ce3cff8f39d48bda5b643c4ff3" ns2:_="" ns3:_="">
    <xsd:import namespace="d2ff09a2-71c7-4d79-8de3-85188e7de4a7"/>
    <xsd:import namespace="72be9b9e-3f5f-4e1f-baf5-2411a2d680e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Nyirangando_x002c_Eliada"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ff09a2-71c7-4d79-8de3-85188e7de4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Nyirangando_x002c_Eliada" ma:index="21" nillable="true" ma:displayName="Nyirangando, Eliada" ma:format="Dropdown" ma:internalName="Nyirangando_x002c_Eliada">
      <xsd:simpleType>
        <xsd:restriction base="dms:Text">
          <xsd:maxLength value="255"/>
        </xsd:restrictio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7397218c-60c9-4429-a2dd-fbc16611e14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2be9b9e-3f5f-4e1f-baf5-2411a2d680e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d7a574b-9e06-425d-a8bb-b9b3d4082400}" ma:internalName="TaxCatchAll" ma:showField="CatchAllData" ma:web="72be9b9e-3f5f-4e1f-baf5-2411a2d680e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2ff09a2-71c7-4d79-8de3-85188e7de4a7">
      <Terms xmlns="http://schemas.microsoft.com/office/infopath/2007/PartnerControls"/>
    </lcf76f155ced4ddcb4097134ff3c332f>
    <TaxCatchAll xmlns="72be9b9e-3f5f-4e1f-baf5-2411a2d680e6" xsi:nil="true"/>
    <Nyirangando_x002c_Eliada xmlns="d2ff09a2-71c7-4d79-8de3-85188e7de4a7" xsi:nil="true"/>
  </documentManagement>
</p:properties>
</file>

<file path=customXml/itemProps1.xml><?xml version="1.0" encoding="utf-8"?>
<ds:datastoreItem xmlns:ds="http://schemas.openxmlformats.org/officeDocument/2006/customXml" ds:itemID="{F1E084C1-8E37-4A8F-B974-DD5BD0EECC6A}">
  <ds:schemaRefs>
    <ds:schemaRef ds:uri="72be9b9e-3f5f-4e1f-baf5-2411a2d680e6"/>
    <ds:schemaRef ds:uri="d2ff09a2-71c7-4d79-8de3-85188e7de4a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68129A1-EE84-45E1-8B2F-0E88FD21BA7F}">
  <ds:schemaRefs>
    <ds:schemaRef ds:uri="http://schemas.microsoft.com/sharepoint/v3/contenttype/forms"/>
  </ds:schemaRefs>
</ds:datastoreItem>
</file>

<file path=customXml/itemProps3.xml><?xml version="1.0" encoding="utf-8"?>
<ds:datastoreItem xmlns:ds="http://schemas.openxmlformats.org/officeDocument/2006/customXml" ds:itemID="{9A2ED78C-22C5-476B-AEBE-565DC050C54E}">
  <ds:schemaRefs>
    <ds:schemaRef ds:uri="http://purl.org/dc/elements/1.1/"/>
    <ds:schemaRef ds:uri="http://schemas.microsoft.com/office/2006/documentManagement/types"/>
    <ds:schemaRef ds:uri="http://schemas.openxmlformats.org/package/2006/metadata/core-properties"/>
    <ds:schemaRef ds:uri="http://schemas.microsoft.com/office/2006/metadata/properties"/>
    <ds:schemaRef ds:uri="http://purl.org/dc/dcmitype/"/>
    <ds:schemaRef ds:uri="d2ff09a2-71c7-4d79-8de3-85188e7de4a7"/>
    <ds:schemaRef ds:uri="http://purl.org/dc/terms/"/>
    <ds:schemaRef ds:uri="http://schemas.microsoft.com/office/infopath/2007/PartnerControls"/>
    <ds:schemaRef ds:uri="72be9b9e-3f5f-4e1f-baf5-2411a2d680e6"/>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Exodus Branding</Template>
  <TotalTime>1</TotalTime>
  <Words>3353</Words>
  <Application>Microsoft Office PowerPoint</Application>
  <PresentationFormat>On-screen Show (4:3)</PresentationFormat>
  <Paragraphs>255</Paragraphs>
  <Slides>27</Slides>
  <Notes>22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Aptos</vt:lpstr>
      <vt:lpstr>Arial</vt:lpstr>
      <vt:lpstr>Calibri</vt:lpstr>
      <vt:lpstr>Rabiohead</vt:lpstr>
      <vt:lpstr>Roboto</vt:lpstr>
      <vt:lpstr>Rockwell</vt:lpstr>
      <vt:lpstr>Rockwell Extra Bold</vt:lpstr>
      <vt:lpstr>Segoe UI</vt:lpstr>
      <vt:lpstr>WordVisiCarriageReturn_MSFontService</vt:lpstr>
      <vt:lpstr>Exodus Branding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Actions taken by the Trump administration so far:</vt:lpstr>
      <vt:lpstr>Actions taken by the Trump administration cont.:</vt:lpstr>
      <vt:lpstr>Asks</vt:lpstr>
      <vt:lpstr>Whom to Contact</vt:lpstr>
      <vt:lpstr>Ongoing Litigation</vt:lpstr>
      <vt:lpstr>Asks for Members of Congress</vt:lpstr>
      <vt:lpstr>Indiana Senators &amp; Representative </vt:lpstr>
      <vt:lpstr>PowerPoint Presentation</vt:lpstr>
      <vt:lpstr>Governor Braun</vt:lpstr>
      <vt:lpstr>State Legislator Asks</vt:lpstr>
      <vt:lpstr>State Rep &amp; State Senator</vt:lpstr>
      <vt:lpstr>Sample Letter &amp; Phone Calls</vt:lpstr>
      <vt:lpstr>Sample Letter &amp; Phone Calls</vt:lpstr>
      <vt:lpstr>CWS Action Alerts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Maryann O'Connor</dc:creator>
  <cp:lastModifiedBy>Maryann O'Connor</cp:lastModifiedBy>
  <cp:revision>2</cp:revision>
  <cp:lastPrinted>2025-05-01T19:30:35Z</cp:lastPrinted>
  <dcterms:created xsi:type="dcterms:W3CDTF">2025-02-14T19:12:54Z</dcterms:created>
  <dcterms:modified xsi:type="dcterms:W3CDTF">2025-05-01T19:31:09Z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0x010100D079513C4BEDCD45AB057760E2B3FFB5</vt:lpwstr>
  </property>
  <property fmtid="{D5CDD505-2E9C-101B-9397-08002B2CF9AE}" pid="3" name="MediaServiceImageTags">
    <vt:lpwstr/>
  </property>
</Properties>
</file>